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80" r:id="rId19"/>
    <p:sldId id="273" r:id="rId20"/>
    <p:sldId id="274" r:id="rId21"/>
    <p:sldId id="279" r:id="rId22"/>
    <p:sldId id="275" r:id="rId23"/>
    <p:sldId id="276" r:id="rId24"/>
    <p:sldId id="277" r:id="rId2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/>
        <a:ea typeface="+mn-ea"/>
        <a:cs typeface="+mn-cs"/>
      </a:defRPr>
    </a:lvl5pPr>
    <a:lvl6pPr marL="2286000" algn="l" defTabSz="914400" rtl="0" eaLnBrk="1" latinLnBrk="1" hangingPunct="1">
      <a:defRPr kern="1200">
        <a:solidFill>
          <a:schemeClr val="tx1"/>
        </a:solidFill>
        <a:latin typeface="Times New Roman"/>
        <a:ea typeface="+mn-ea"/>
        <a:cs typeface="+mn-cs"/>
      </a:defRPr>
    </a:lvl6pPr>
    <a:lvl7pPr marL="2743200" algn="l" defTabSz="914400" rtl="0" eaLnBrk="1" latinLnBrk="1" hangingPunct="1">
      <a:defRPr kern="1200">
        <a:solidFill>
          <a:schemeClr val="tx1"/>
        </a:solidFill>
        <a:latin typeface="Times New Roman"/>
        <a:ea typeface="+mn-ea"/>
        <a:cs typeface="+mn-cs"/>
      </a:defRPr>
    </a:lvl7pPr>
    <a:lvl8pPr marL="3200400" algn="l" defTabSz="914400" rtl="0" eaLnBrk="1" latinLnBrk="1" hangingPunct="1">
      <a:defRPr kern="1200">
        <a:solidFill>
          <a:schemeClr val="tx1"/>
        </a:solidFill>
        <a:latin typeface="Times New Roman"/>
        <a:ea typeface="+mn-ea"/>
        <a:cs typeface="+mn-cs"/>
      </a:defRPr>
    </a:lvl8pPr>
    <a:lvl9pPr marL="3657600" algn="l" defTabSz="914400" rtl="0" eaLnBrk="1" latinLnBrk="1" hangingPunct="1">
      <a:defRPr kern="1200">
        <a:solidFill>
          <a:schemeClr val="tx1"/>
        </a:solidFill>
        <a:latin typeface="Times New Roman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71" autoAdjust="0"/>
    <p:restoredTop sz="94080" autoAdjust="0"/>
  </p:normalViewPr>
  <p:slideViewPr>
    <p:cSldViewPr>
      <p:cViewPr varScale="1">
        <p:scale>
          <a:sx n="109" d="100"/>
          <a:sy n="109" d="100"/>
        </p:scale>
        <p:origin x="1080" y="80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B73AD97E-723B-4A3B-89E4-4790DE5891AC}" type="datetime1">
              <a:rPr lang="ko-KR" altLang="en-US"/>
              <a:pPr lvl="0">
                <a:defRPr/>
              </a:pPr>
              <a:t>2026-05-16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89FB837C-34D1-4A7B-8E49-749060268798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02629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altLang="ko-KR"/>
              <a:t>1. </a:t>
            </a:r>
            <a:r>
              <a:rPr lang="ko-KR" altLang="en-US"/>
              <a:t>과목 개요</a:t>
            </a:r>
          </a:p>
          <a:p>
            <a:pPr eaLnBrk="1" hangingPunct="1">
              <a:defRPr/>
            </a:pPr>
            <a:r>
              <a:rPr lang="ko-KR" altLang="en-US"/>
              <a:t>본 과목은 사회복지학 전공교과목 중 필수 과목에 해당되며</a:t>
            </a:r>
            <a:r>
              <a:rPr lang="en-US" altLang="ko-KR"/>
              <a:t>, 1</a:t>
            </a:r>
            <a:r>
              <a:rPr lang="ko-KR" altLang="en-US"/>
              <a:t>급 자격시험</a:t>
            </a:r>
            <a:r>
              <a:rPr lang="ko-KR" altLang="en-US" baseline="0"/>
              <a:t> 과목이기도 함</a:t>
            </a:r>
          </a:p>
          <a:p>
            <a:pPr eaLnBrk="1" hangingPunct="1">
              <a:defRPr/>
            </a:pPr>
            <a:r>
              <a:rPr lang="ko-KR" altLang="en-US"/>
              <a:t>사회복지 분야를 전통적으로는 정책과 실천으로 구분함</a:t>
            </a:r>
          </a:p>
          <a:p>
            <a:pPr eaLnBrk="1" hangingPunct="1">
              <a:defRPr/>
            </a:pPr>
            <a:r>
              <a:rPr lang="ko-KR" altLang="en-US"/>
              <a:t>정책</a:t>
            </a:r>
            <a:r>
              <a:rPr lang="en-US" altLang="ko-KR"/>
              <a:t>(</a:t>
            </a:r>
            <a:r>
              <a:rPr lang="ko-KR" altLang="en-US"/>
              <a:t>정책</a:t>
            </a:r>
            <a:r>
              <a:rPr lang="en-US" altLang="ko-KR"/>
              <a:t>, </a:t>
            </a:r>
            <a:r>
              <a:rPr lang="ko-KR" altLang="en-US"/>
              <a:t>행정</a:t>
            </a:r>
            <a:r>
              <a:rPr lang="en-US" altLang="ko-KR"/>
              <a:t>, </a:t>
            </a:r>
            <a:r>
              <a:rPr lang="ko-KR" altLang="en-US"/>
              <a:t>법제</a:t>
            </a:r>
            <a:r>
              <a:rPr lang="en-US" altLang="ko-KR"/>
              <a:t>, </a:t>
            </a:r>
            <a:r>
              <a:rPr lang="ko-KR" altLang="en-US"/>
              <a:t>사회보장</a:t>
            </a:r>
            <a:r>
              <a:rPr lang="en-US" altLang="ko-KR"/>
              <a:t>), </a:t>
            </a:r>
            <a:r>
              <a:rPr lang="ko-KR" altLang="en-US"/>
              <a:t>실천</a:t>
            </a:r>
            <a:r>
              <a:rPr lang="en-US" altLang="ko-KR"/>
              <a:t>(</a:t>
            </a:r>
            <a:r>
              <a:rPr lang="ko-KR" altLang="en-US"/>
              <a:t>인사</a:t>
            </a:r>
            <a:r>
              <a:rPr lang="en-US" altLang="ko-KR"/>
              <a:t>, </a:t>
            </a:r>
            <a:r>
              <a:rPr lang="ko-KR" altLang="en-US"/>
              <a:t>실천론</a:t>
            </a:r>
            <a:r>
              <a:rPr lang="en-US" altLang="ko-KR"/>
              <a:t>, </a:t>
            </a:r>
            <a:r>
              <a:rPr lang="ko-KR" altLang="en-US"/>
              <a:t>기술론</a:t>
            </a:r>
            <a:r>
              <a:rPr lang="en-US" altLang="ko-KR"/>
              <a:t>, </a:t>
            </a:r>
            <a:r>
              <a:rPr lang="ko-KR" altLang="en-US"/>
              <a:t>실습</a:t>
            </a:r>
            <a:r>
              <a:rPr lang="en-US" altLang="ko-KR"/>
              <a:t>), </a:t>
            </a:r>
          </a:p>
          <a:p>
            <a:pPr eaLnBrk="1" hangingPunct="1">
              <a:defRPr/>
            </a:pPr>
            <a:r>
              <a:rPr lang="ko-KR" altLang="en-US"/>
              <a:t>일련의 연속된 과목 중 하나임 인간과 사회에 대한 기초지식</a:t>
            </a:r>
            <a:r>
              <a:rPr lang="en-US" altLang="ko-KR"/>
              <a:t>, </a:t>
            </a:r>
            <a:r>
              <a:rPr lang="ko-KR" altLang="en-US"/>
              <a:t>실천에 대한 이론적 이해</a:t>
            </a:r>
            <a:r>
              <a:rPr lang="en-US" altLang="ko-KR"/>
              <a:t>, </a:t>
            </a:r>
            <a:r>
              <a:rPr lang="ko-KR" altLang="en-US"/>
              <a:t>구체적인 방법론으로서의 기술론</a:t>
            </a:r>
            <a:r>
              <a:rPr lang="en-US" altLang="ko-KR"/>
              <a:t>,</a:t>
            </a:r>
          </a:p>
          <a:p>
            <a:pPr eaLnBrk="1" hangingPunct="1">
              <a:defRPr/>
            </a:pPr>
            <a:r>
              <a:rPr lang="ko-KR" altLang="en-US"/>
              <a:t>이를 실제 현장에 적용해 보는 실습</a:t>
            </a:r>
          </a:p>
          <a:p>
            <a:pPr eaLnBrk="1" hangingPunct="1">
              <a:defRPr/>
            </a:pPr>
            <a:r>
              <a:rPr lang="ko-KR" altLang="en-US"/>
              <a:t>최근에는 분야 중심의 통합적 접근 강조</a:t>
            </a:r>
          </a:p>
          <a:p>
            <a:pPr eaLnBrk="1" hangingPunct="1">
              <a:defRPr/>
            </a:pPr>
            <a:r>
              <a:rPr lang="ko-KR" altLang="en-US"/>
              <a:t>필수 </a:t>
            </a:r>
            <a:r>
              <a:rPr lang="en-US" altLang="ko-KR"/>
              <a:t>3</a:t>
            </a:r>
            <a:r>
              <a:rPr lang="ko-KR" altLang="en-US"/>
              <a:t>학점</a:t>
            </a:r>
          </a:p>
          <a:p>
            <a:pPr eaLnBrk="1" hangingPunct="1">
              <a:defRPr/>
            </a:pPr>
            <a:r>
              <a:rPr lang="en-US" altLang="ko-KR"/>
              <a:t>2. </a:t>
            </a:r>
            <a:r>
              <a:rPr lang="ko-KR" altLang="en-US"/>
              <a:t>과목 목표</a:t>
            </a:r>
          </a:p>
          <a:p>
            <a:pPr marL="228600" indent="-228600" eaLnBrk="1" hangingPunct="1">
              <a:buFontTx/>
              <a:buNone/>
              <a:defRPr/>
            </a:pPr>
            <a:r>
              <a:rPr lang="ko-KR" altLang="en-US"/>
              <a:t>사회복지 실천</a:t>
            </a:r>
            <a:r>
              <a:rPr lang="en-US" altLang="ko-KR"/>
              <a:t>’</a:t>
            </a:r>
            <a:r>
              <a:rPr lang="ko-KR" altLang="en-US"/>
              <a:t>론</a:t>
            </a:r>
            <a:r>
              <a:rPr lang="en-US" altLang="ko-KR"/>
              <a:t>’</a:t>
            </a:r>
            <a:r>
              <a:rPr lang="ko-KR" altLang="en-US"/>
              <a:t>임</a:t>
            </a:r>
            <a:r>
              <a:rPr lang="en-US" altLang="ko-KR"/>
              <a:t>. </a:t>
            </a:r>
            <a:r>
              <a:rPr lang="ko-KR" altLang="en-US"/>
              <a:t>사회복지 실천에 대한 이론적 기초 지식을 습득하는 과정임</a:t>
            </a:r>
            <a:r>
              <a:rPr lang="en-US" altLang="ko-KR"/>
              <a:t>. </a:t>
            </a:r>
            <a:r>
              <a:rPr lang="ko-KR" altLang="en-US"/>
              <a:t>실천의 기본적인 이론틀</a:t>
            </a:r>
            <a:r>
              <a:rPr lang="en-US" altLang="ko-KR"/>
              <a:t>, </a:t>
            </a:r>
            <a:r>
              <a:rPr lang="ko-KR" altLang="en-US"/>
              <a:t>관계나 의사소통과 같은 기본 개념들</a:t>
            </a:r>
            <a:r>
              <a:rPr lang="en-US" altLang="ko-KR"/>
              <a:t>, </a:t>
            </a:r>
            <a:r>
              <a:rPr lang="ko-KR" altLang="en-US"/>
              <a:t>가치와 윤리에 대한 이해를 첫번째 목표로 함</a:t>
            </a:r>
          </a:p>
          <a:p>
            <a:pPr marL="228600" indent="-228600" eaLnBrk="1" hangingPunct="1">
              <a:buFontTx/>
              <a:buNone/>
              <a:defRPr/>
            </a:pPr>
            <a:r>
              <a:rPr lang="ko-KR" altLang="en-US"/>
              <a:t>사회복지 모든 대상</a:t>
            </a:r>
            <a:r>
              <a:rPr lang="en-US" altLang="ko-KR"/>
              <a:t>(</a:t>
            </a:r>
            <a:r>
              <a:rPr lang="ko-KR" altLang="en-US"/>
              <a:t>개인</a:t>
            </a:r>
            <a:r>
              <a:rPr lang="en-US" altLang="ko-KR"/>
              <a:t>, </a:t>
            </a:r>
            <a:r>
              <a:rPr lang="ko-KR" altLang="en-US"/>
              <a:t>집단</a:t>
            </a:r>
            <a:r>
              <a:rPr lang="en-US" altLang="ko-KR"/>
              <a:t>, </a:t>
            </a:r>
            <a:r>
              <a:rPr lang="ko-KR" altLang="en-US"/>
              <a:t>지역사회</a:t>
            </a:r>
            <a:r>
              <a:rPr lang="en-US" altLang="ko-KR"/>
              <a:t>)</a:t>
            </a:r>
            <a:r>
              <a:rPr lang="ko-KR" altLang="en-US"/>
              <a:t>자들에게 실천을 적용해 나갈때 일반적인 실천과정을 이해하고 이를 실제로 사례에 적용해 보는 연습</a:t>
            </a:r>
          </a:p>
          <a:p>
            <a:pPr eaLnBrk="1" hangingPunct="1">
              <a:defRPr/>
            </a:pPr>
            <a:r>
              <a:rPr lang="en-US" altLang="ko-KR"/>
              <a:t>3. </a:t>
            </a:r>
            <a:r>
              <a:rPr lang="ko-KR" altLang="en-US"/>
              <a:t>담당교수</a:t>
            </a:r>
          </a:p>
          <a:p>
            <a:pPr eaLnBrk="1" hangingPunct="1">
              <a:defRPr/>
            </a:pPr>
            <a:r>
              <a:rPr lang="ko-KR" altLang="en-US"/>
              <a:t>간호학과 사회복지학</a:t>
            </a:r>
            <a:r>
              <a:rPr lang="en-US" altLang="ko-KR"/>
              <a:t> </a:t>
            </a:r>
            <a:r>
              <a:rPr lang="ko-KR" altLang="en-US"/>
              <a:t>전공</a:t>
            </a:r>
            <a:r>
              <a:rPr lang="en-US" altLang="ko-KR"/>
              <a:t>, </a:t>
            </a:r>
            <a:r>
              <a:rPr lang="ko-KR" altLang="en-US"/>
              <a:t>세부 전공분야는 정신보건복지</a:t>
            </a:r>
            <a:r>
              <a:rPr lang="en-US" altLang="ko-KR"/>
              <a:t>, </a:t>
            </a:r>
            <a:r>
              <a:rPr lang="ko-KR" altLang="en-US"/>
              <a:t>주요 연구 분야는 임파워먼트</a:t>
            </a:r>
            <a:r>
              <a:rPr lang="en-US" altLang="ko-KR"/>
              <a:t>, </a:t>
            </a:r>
            <a:r>
              <a:rPr lang="ko-KR" altLang="en-US"/>
              <a:t>강점관점</a:t>
            </a:r>
            <a:r>
              <a:rPr lang="en-US" altLang="ko-KR"/>
              <a:t>, </a:t>
            </a:r>
            <a:r>
              <a:rPr lang="ko-KR" altLang="en-US"/>
              <a:t>인권</a:t>
            </a:r>
            <a:r>
              <a:rPr lang="en-US" altLang="ko-KR"/>
              <a:t>, </a:t>
            </a:r>
            <a:r>
              <a:rPr lang="ko-KR" altLang="en-US"/>
              <a:t>사례관리</a:t>
            </a:r>
            <a:r>
              <a:rPr lang="en-US" altLang="ko-KR"/>
              <a:t>, </a:t>
            </a:r>
            <a:r>
              <a:rPr lang="ko-KR" altLang="en-US"/>
              <a:t>현장실무 경험 약 </a:t>
            </a:r>
            <a:r>
              <a:rPr lang="en-US" altLang="ko-KR"/>
              <a:t>5</a:t>
            </a:r>
            <a:r>
              <a:rPr lang="ko-KR" altLang="en-US"/>
              <a:t>년</a:t>
            </a:r>
            <a:r>
              <a:rPr lang="en-US" altLang="ko-KR"/>
              <a:t>, </a:t>
            </a:r>
            <a:r>
              <a:rPr lang="ko-KR" altLang="en-US"/>
              <a:t>정신보건사회복지사 자격 취득</a:t>
            </a:r>
            <a:r>
              <a:rPr lang="en-US" altLang="ko-KR"/>
              <a:t>, </a:t>
            </a:r>
            <a:r>
              <a:rPr lang="ko-KR" altLang="en-US"/>
              <a:t>연구 방법론으로서 질적 연구에도 관심</a:t>
            </a:r>
            <a:r>
              <a:rPr lang="en-US" altLang="ko-KR"/>
              <a:t>. </a:t>
            </a:r>
            <a:endParaRPr lang="ko-KR" altLang="en-US"/>
          </a:p>
        </p:txBody>
      </p:sp>
      <p:sp>
        <p:nvSpPr>
          <p:cNvPr id="13316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lvl="0">
              <a:defRPr/>
            </a:pPr>
            <a:fld id="{E9C276C6-1B06-4BBE-A4F9-E93C71EDA49B}" type="slidenum">
              <a:rPr lang="en-US" altLang="en-US"/>
              <a:pPr lvl="0"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594474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89FB837C-34D1-4A7B-8E49-749060268798}" type="slidenum">
              <a:rPr lang="en-US" altLang="en-US"/>
              <a:pPr lvl="0">
                <a:defRPr/>
              </a:pPr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887239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89FB837C-34D1-4A7B-8E49-749060268798}" type="slidenum">
              <a:rPr lang="en-US" altLang="en-US"/>
              <a:pPr lvl="0">
                <a:defRPr/>
              </a:pPr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31828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43" name="Oval 31"/>
          <p:cNvSpPr>
            <a:spLocks noChangeArrowheads="1"/>
          </p:cNvSpPr>
          <p:nvPr/>
        </p:nvSpPr>
        <p:spPr bwMode="ltGray">
          <a:xfrm>
            <a:off x="228600" y="228600"/>
            <a:ext cx="1219200" cy="1219200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3333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533400" y="2514600"/>
            <a:ext cx="8153400" cy="669925"/>
          </a:xfrm>
        </p:spPr>
        <p:txBody>
          <a:bodyPr/>
          <a:lstStyle>
            <a:lvl1pPr>
              <a:defRPr sz="4000"/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/>
          </a:p>
        </p:txBody>
      </p:sp>
      <p:sp>
        <p:nvSpPr>
          <p:cNvPr id="13334" name="Rectangle 22"/>
          <p:cNvSpPr>
            <a:spLocks noGrp="1" noChangeArrowheads="1"/>
          </p:cNvSpPr>
          <p:nvPr>
            <p:ph type="subTitle" sz="quarter" idx="1"/>
          </p:nvPr>
        </p:nvSpPr>
        <p:spPr bwMode="white">
          <a:xfrm>
            <a:off x="1371600" y="3276600"/>
            <a:ext cx="6400800" cy="533400"/>
          </a:xfrm>
        </p:spPr>
        <p:txBody>
          <a:bodyPr/>
          <a:lstStyle>
            <a:lvl1pPr marL="0" indent="0" algn="ctr">
              <a:buFontTx/>
              <a:buNone/>
              <a:defRPr sz="1800" b="0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마스터 부제목 스타일 편집</a:t>
            </a:r>
            <a:endParaRPr lang="en-US" altLang="ko-KR"/>
          </a:p>
        </p:txBody>
      </p:sp>
      <p:sp>
        <p:nvSpPr>
          <p:cNvPr id="13335" name="Rectangle 23"/>
          <p:cNvSpPr>
            <a:spLocks noGrp="1" noChangeArrowheads="1"/>
          </p:cNvSpPr>
          <p:nvPr>
            <p:ph type="dt" sz="quarter" idx="2"/>
          </p:nvPr>
        </p:nvSpPr>
        <p:spPr bwMode="white">
          <a:xfrm>
            <a:off x="457200" y="6553200"/>
            <a:ext cx="2133600" cy="152400"/>
          </a:xfrm>
        </p:spPr>
        <p:txBody>
          <a:bodyPr/>
          <a:lstStyle>
            <a:lvl1pPr>
              <a:defRPr sz="1400">
                <a:solidFill>
                  <a:schemeClr val="bg1"/>
                </a:solidFill>
                <a:latin typeface="Times New Roman" charset="0"/>
              </a:defRPr>
            </a:lvl1pPr>
          </a:lstStyle>
          <a:p>
            <a:endParaRPr lang="en-US" altLang="ko-KR"/>
          </a:p>
        </p:txBody>
      </p:sp>
      <p:sp>
        <p:nvSpPr>
          <p:cNvPr id="13336" name="Rectangle 24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3124200" y="6553200"/>
            <a:ext cx="2895600" cy="152400"/>
          </a:xfrm>
        </p:spPr>
        <p:txBody>
          <a:bodyPr/>
          <a:lstStyle>
            <a:lvl1pPr algn="ctr">
              <a:defRPr sz="1400">
                <a:solidFill>
                  <a:schemeClr val="bg1"/>
                </a:solidFill>
                <a:latin typeface="Times New Roman" charset="0"/>
              </a:defRPr>
            </a:lvl1pPr>
          </a:lstStyle>
          <a:p>
            <a:endParaRPr lang="en-US" altLang="ko-KR"/>
          </a:p>
        </p:txBody>
      </p:sp>
      <p:sp>
        <p:nvSpPr>
          <p:cNvPr id="13337" name="Rectangle 25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6553200" y="6553200"/>
            <a:ext cx="2133600" cy="152400"/>
          </a:xfrm>
        </p:spPr>
        <p:txBody>
          <a:bodyPr/>
          <a:lstStyle>
            <a:lvl1pPr algn="r">
              <a:defRPr sz="1400">
                <a:solidFill>
                  <a:schemeClr val="bg1"/>
                </a:solidFill>
                <a:latin typeface="Times New Roman" charset="0"/>
              </a:defRPr>
            </a:lvl1pPr>
          </a:lstStyle>
          <a:p>
            <a:fld id="{34CF148D-61A2-4B09-B9EC-89477ADF7E1D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57F004-0B21-440B-B8F2-96671561FE09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9861B8-D8E8-4FF6-9CF6-8176A5A9B668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3400" y="1447800"/>
            <a:ext cx="40005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86300" y="1447800"/>
            <a:ext cx="40005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0A5F93-F70E-400C-AD1B-C9636AA996B4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71C1F4-ED04-47B9-8B93-BE09126C0B38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FA8F88-8221-4191-99C7-8464DD3FD2E5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34CBC8-08B4-4076-9559-5E7F9C576D6A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065B99-8843-47DA-BA61-B07BE0A15EBA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7A4FB7-82B6-481E-88BA-8DF5DFF1BF72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97D952-8650-4007-90D6-F4A6DDA06FCB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48450" y="228600"/>
            <a:ext cx="2038350" cy="60960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3400" y="228600"/>
            <a:ext cx="5962650" cy="60960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542A16-942D-495F-824E-F5085D20FF80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001000" cy="6096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533400" y="1447800"/>
            <a:ext cx="8153400" cy="4876800"/>
          </a:xfrm>
        </p:spPr>
        <p:txBody>
          <a:bodyPr/>
          <a:lstStyle/>
          <a:p>
            <a:r>
              <a:rPr lang="ko-KR" altLang="en-US" smtClean="0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27025" y="6477000"/>
            <a:ext cx="2514600" cy="30480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5943600" y="647700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3276600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fld id="{0BA3D263-9CAB-4ADF-A211-CD27F540FB57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제목 및 차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001000" cy="6096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차트 개체 틀 2"/>
          <p:cNvSpPr>
            <a:spLocks noGrp="1"/>
          </p:cNvSpPr>
          <p:nvPr>
            <p:ph type="chart" idx="1"/>
          </p:nvPr>
        </p:nvSpPr>
        <p:spPr>
          <a:xfrm>
            <a:off x="533400" y="1447800"/>
            <a:ext cx="8153400" cy="4876800"/>
          </a:xfr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27025" y="6477000"/>
            <a:ext cx="2514600" cy="30480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5943600" y="647700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3276600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fld id="{C4918EF3-92AD-4073-B82F-01A951356071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vmlDrawing" Target="../drawings/vmlDrawing1.v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325" name="Object 37"/>
          <p:cNvGraphicFramePr>
            <a:graphicFrameLocks noChangeAspect="1"/>
          </p:cNvGraphicFramePr>
          <p:nvPr/>
        </p:nvGraphicFramePr>
        <p:xfrm>
          <a:off x="0" y="0"/>
          <a:ext cx="91440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78" name="Image" r:id="rId16" imgW="7377778" imgH="1219048" progId="">
                  <p:embed/>
                </p:oleObj>
              </mc:Choice>
              <mc:Fallback>
                <p:oleObj name="Image" r:id="rId16" imgW="7377778" imgH="1219048" progId="">
                  <p:embed/>
                  <p:pic>
                    <p:nvPicPr>
                      <p:cNvPr id="0" name="Picture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2905" b="12500"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21B374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2B166E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DDDDDD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09" name="Rectangle 21"/>
          <p:cNvSpPr>
            <a:spLocks noGrp="1" noChangeArrowheads="1"/>
          </p:cNvSpPr>
          <p:nvPr>
            <p:ph type="title"/>
          </p:nvPr>
        </p:nvSpPr>
        <p:spPr bwMode="white">
          <a:xfrm>
            <a:off x="609600" y="228600"/>
            <a:ext cx="8001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  <p:sp>
        <p:nvSpPr>
          <p:cNvPr id="12310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447800"/>
            <a:ext cx="81534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12311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27025" y="6477000"/>
            <a:ext cx="2514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굴림" charset="-127"/>
              </a:defRPr>
            </a:lvl1pPr>
          </a:lstStyle>
          <a:p>
            <a:endParaRPr lang="en-US" altLang="ko-KR"/>
          </a:p>
        </p:txBody>
      </p:sp>
      <p:sp>
        <p:nvSpPr>
          <p:cNvPr id="12312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3600" y="6477000"/>
            <a:ext cx="289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굴림" charset="-127"/>
              </a:defRPr>
            </a:lvl1pPr>
          </a:lstStyle>
          <a:p>
            <a:endParaRPr lang="en-US" altLang="ko-KR"/>
          </a:p>
        </p:txBody>
      </p:sp>
      <p:sp>
        <p:nvSpPr>
          <p:cNvPr id="12313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76600" y="6477000"/>
            <a:ext cx="2133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굴림" charset="-127"/>
              </a:defRPr>
            </a:lvl1pPr>
          </a:lstStyle>
          <a:p>
            <a:fld id="{7ADF0A02-37CA-47F5-A440-7F32336BA644}" type="slidenum">
              <a:rPr lang="ko-KR" altLang="en-US"/>
              <a:pPr/>
              <a:t>‹#›</a:t>
            </a:fld>
            <a:endParaRPr lang="en-US" altLang="ko-KR"/>
          </a:p>
        </p:txBody>
      </p:sp>
      <p:sp>
        <p:nvSpPr>
          <p:cNvPr id="12320" name="Line 32"/>
          <p:cNvSpPr>
            <a:spLocks noChangeShapeType="1"/>
          </p:cNvSpPr>
          <p:nvPr/>
        </p:nvSpPr>
        <p:spPr bwMode="auto">
          <a:xfrm>
            <a:off x="425450" y="6524625"/>
            <a:ext cx="8353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69" r:id="rId13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8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Char char="o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Char char="o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elfare.net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welfare.net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mailto:hayosa@naver.com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sz="3600" b="0" dirty="0" smtClean="0">
                <a:latin typeface="HY헤드라인M" pitchFamily="18" charset="-127"/>
                <a:ea typeface="HY헤드라인M" pitchFamily="18" charset="-127"/>
              </a:rPr>
              <a:t>사회복지 현장실습</a:t>
            </a:r>
            <a:endParaRPr lang="ko-KR" altLang="en-US" sz="36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331640" y="3861048"/>
            <a:ext cx="6400800" cy="533400"/>
          </a:xfrm>
        </p:spPr>
        <p:txBody>
          <a:bodyPr/>
          <a:lstStyle/>
          <a:p>
            <a:r>
              <a:rPr lang="ko-KR" altLang="en-US" sz="2400" b="1" dirty="0" smtClean="0">
                <a:latin typeface="맑은 고딕" pitchFamily="50" charset="-127"/>
                <a:ea typeface="맑은 고딕" pitchFamily="50" charset="-127"/>
              </a:rPr>
              <a:t>하  경  </a:t>
            </a:r>
            <a:r>
              <a:rPr lang="ko-KR" altLang="en-US" sz="2400" b="1" dirty="0" err="1" smtClean="0">
                <a:latin typeface="맑은 고딕" pitchFamily="50" charset="-127"/>
                <a:ea typeface="맑은 고딕" pitchFamily="50" charset="-127"/>
              </a:rPr>
              <a:t>희</a:t>
            </a:r>
            <a:endParaRPr lang="en-US" altLang="ko-KR" sz="2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아주대학교 공공정책대학원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2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847" name="Freeform 7"/>
          <p:cNvSpPr>
            <a:spLocks/>
          </p:cNvSpPr>
          <p:nvPr/>
        </p:nvSpPr>
        <p:spPr bwMode="gray">
          <a:xfrm>
            <a:off x="1981200" y="1743075"/>
            <a:ext cx="5303838" cy="806450"/>
          </a:xfrm>
          <a:custGeom>
            <a:avLst/>
            <a:gdLst/>
            <a:ahLst/>
            <a:cxnLst>
              <a:cxn ang="0">
                <a:pos x="1" y="492"/>
              </a:cxn>
              <a:cxn ang="0">
                <a:pos x="1707" y="20"/>
              </a:cxn>
              <a:cxn ang="0">
                <a:pos x="3340" y="482"/>
              </a:cxn>
              <a:cxn ang="0">
                <a:pos x="1734" y="74"/>
              </a:cxn>
              <a:cxn ang="0">
                <a:pos x="1" y="492"/>
              </a:cxn>
            </a:cxnLst>
            <a:rect l="0" t="0" r="r" b="b"/>
            <a:pathLst>
              <a:path w="3341" h="508">
                <a:moveTo>
                  <a:pt x="1" y="492"/>
                </a:moveTo>
                <a:cubicBezTo>
                  <a:pt x="0" y="477"/>
                  <a:pt x="710" y="0"/>
                  <a:pt x="1707" y="20"/>
                </a:cubicBezTo>
                <a:cubicBezTo>
                  <a:pt x="2704" y="40"/>
                  <a:pt x="3339" y="467"/>
                  <a:pt x="3340" y="482"/>
                </a:cubicBezTo>
                <a:cubicBezTo>
                  <a:pt x="3341" y="496"/>
                  <a:pt x="2608" y="93"/>
                  <a:pt x="1734" y="74"/>
                </a:cubicBezTo>
                <a:cubicBezTo>
                  <a:pt x="860" y="54"/>
                  <a:pt x="2" y="508"/>
                  <a:pt x="1" y="492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45882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이것만은 </a:t>
            </a:r>
            <a:r>
              <a:rPr lang="en-US" altLang="ko-KR" b="0" dirty="0" smtClean="0">
                <a:latin typeface="HY헤드라인M" pitchFamily="18" charset="-127"/>
                <a:ea typeface="HY헤드라인M" pitchFamily="18" charset="-127"/>
              </a:rPr>
              <a:t>! </a:t>
            </a:r>
            <a:endParaRPr lang="ko-KR" altLang="en-US" b="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3314" name="Picture 2" descr="http://imgnews.naver.com/image/003/2011/01/19/NISI20110119_0003952287_we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45526" y="3645024"/>
            <a:ext cx="2065074" cy="195887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34571" y="1628800"/>
            <a:ext cx="7572428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solidFill>
                  <a:schemeClr val="accent2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허위로 의심되는 사회복지 현상실습 처리</a:t>
            </a:r>
            <a:endParaRPr lang="en-US" altLang="ko-KR" sz="2000" b="1" dirty="0" smtClean="0">
              <a:solidFill>
                <a:schemeClr val="accent2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20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전북 경찰청 사이버수사대는 사회복지시설에서 실습한 것으로 관련 서류 등을 허위 작성하여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사회복지사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급 자격증을 취득한 공무원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34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명 및 사회복시시설 대표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23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명을 검거함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공무원들은 직장에서 정상적으로 근무하거나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장기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병가 중임에도 사회복지시설 대표에게 적게는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만원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에서 많게는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30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만원을 주고 한 학기에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120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시간 실습한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것으로 허위로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사회복지 현장실습 이수확인서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’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를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교부받아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학교에 제출해 학점을 인정받아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자격증을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취득함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사회복지사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자격을 취소할 예정이며 허위로 의심되는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경우 수사기관에 수사의뢰를 하고 있음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ko-KR" altLang="en-US">
                <a:latin typeface="HY헤드라인M"/>
                <a:ea typeface="HY헤드라인M"/>
              </a:rPr>
              <a:t>현장실습 자료집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63688" y="5661248"/>
            <a:ext cx="3096344" cy="648072"/>
          </a:xfrm>
          <a:prstGeom prst="rect">
            <a:avLst/>
          </a:prstGeom>
        </p:spPr>
        <p:txBody>
          <a:bodyPr wrap="square"/>
          <a:lstStyle/>
          <a:p>
            <a:pPr algn="ctr">
              <a:defRPr/>
            </a:pPr>
            <a:r>
              <a:rPr lang="en-US" altLang="ko-KR" sz="1900" b="1"/>
              <a:t>pub.ajou.ac.kr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5987964" y="1512168"/>
            <a:ext cx="2760499" cy="414908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521532"/>
            <a:ext cx="5552737" cy="3995700"/>
          </a:xfrm>
          <a:prstGeom prst="rect">
            <a:avLst/>
          </a:prstGeom>
        </p:spPr>
      </p:pic>
      <p:sp>
        <p:nvSpPr>
          <p:cNvPr id="7" name="모서리가 둥근 직사각형 6"/>
          <p:cNvSpPr/>
          <p:nvPr/>
        </p:nvSpPr>
        <p:spPr>
          <a:xfrm>
            <a:off x="2987824" y="4437112"/>
            <a:ext cx="2808312" cy="1080120"/>
          </a:xfrm>
          <a:prstGeom prst="roundRect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kumimoji="0" lang="ko-KR" altLang="en-US" sz="1800" b="0" i="0" u="none" strike="noStrike" cap="none" normalizeH="0" baseline="0" smtClean="0">
              <a:solidFill>
                <a:schemeClr val="tx1"/>
              </a:solidFill>
              <a:effectLst/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457200" y="1346045"/>
            <a:ext cx="8435280" cy="4973277"/>
            <a:chOff x="457200" y="1346045"/>
            <a:chExt cx="8435280" cy="4973277"/>
          </a:xfrm>
        </p:grpSpPr>
        <p:sp>
          <p:nvSpPr>
            <p:cNvPr id="7" name="직사각형 6"/>
            <p:cNvSpPr/>
            <p:nvPr/>
          </p:nvSpPr>
          <p:spPr>
            <a:xfrm>
              <a:off x="457200" y="1539636"/>
              <a:ext cx="8435280" cy="1872675"/>
            </a:xfrm>
            <a:prstGeom prst="rect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9525" cap="flat" cmpd="sng" algn="ctr">
              <a:solidFill>
                <a:schemeClr val="accent2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/>
              <a:lightRig rig="threePt" dir="t">
                <a:rot lat="0" lon="0" rev="7500000"/>
              </a:lightRig>
            </a:scene3d>
            <a:sp3d z="152400" extrusionH="63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rgbClr r="0" g="0" b="0"/>
            </a:lnRef>
            <a:fillRef idx="1">
              <a:scrgbClr r="0" g="0" b="0"/>
            </a:fillRef>
            <a:effectRef idx="2">
              <a:scrgbClr r="0" g="0" b="0"/>
            </a:effectRef>
            <a:fontRef idx="minor">
              <a:scrgbClr r="0" g="0" b="0"/>
            </a:fontRef>
          </p:style>
        </p:sp>
        <p:sp>
          <p:nvSpPr>
            <p:cNvPr id="8" name="TextBox 7"/>
            <p:cNvSpPr txBox="1"/>
            <p:nvPr/>
          </p:nvSpPr>
          <p:spPr>
            <a:xfrm>
              <a:off x="457200" y="1539636"/>
              <a:ext cx="8435280" cy="1872675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rgbClr r="0" g="0" b="0"/>
            </a:fontRef>
          </p:style>
          <p:txBody>
            <a:bodyPr vert="horz" wrap="square" lIns="654671" tIns="853948" rIns="654671" bIns="142240" anchor="t" anchorCtr="0">
              <a:noAutofit/>
            </a:bodyPr>
            <a:lstStyle/>
            <a:p>
              <a:pPr marL="228600" lvl="1" indent="-228600" algn="l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b="1" kern="1200" dirty="0">
                  <a:latin typeface="맑은 고딕"/>
                  <a:ea typeface="맑은 고딕"/>
                </a:rPr>
                <a:t>필수 과목</a:t>
              </a:r>
              <a:r>
                <a:rPr lang="en-US" altLang="ko-KR" b="1" kern="1200" dirty="0">
                  <a:latin typeface="맑은 고딕"/>
                  <a:ea typeface="맑은 고딕"/>
                </a:rPr>
                <a:t>(</a:t>
              </a:r>
              <a:r>
                <a:rPr lang="ko-KR" altLang="en-US" b="1" kern="1200" dirty="0" err="1">
                  <a:latin typeface="맑은 고딕"/>
                  <a:ea typeface="맑은 고딕"/>
                </a:rPr>
                <a:t>사회복지사</a:t>
              </a:r>
              <a:r>
                <a:rPr lang="en-US" altLang="ko-KR" b="1" kern="1200" dirty="0">
                  <a:latin typeface="맑은 고딕"/>
                  <a:ea typeface="맑은 고딕"/>
                </a:rPr>
                <a:t>2</a:t>
              </a:r>
              <a:r>
                <a:rPr lang="ko-KR" altLang="en-US" b="1" kern="1200" dirty="0" err="1">
                  <a:latin typeface="맑은 고딕"/>
                  <a:ea typeface="맑은 고딕"/>
                </a:rPr>
                <a:t>급자격</a:t>
              </a:r>
              <a:r>
                <a:rPr lang="ko-KR" altLang="en-US" b="1" kern="1200" dirty="0">
                  <a:latin typeface="맑은 고딕"/>
                  <a:ea typeface="맑은 고딕"/>
                </a:rPr>
                <a:t> 필수과목</a:t>
              </a:r>
              <a:r>
                <a:rPr lang="en-US" altLang="ko-KR" b="1" kern="1200" dirty="0">
                  <a:latin typeface="맑은 고딕"/>
                  <a:ea typeface="맑은 고딕"/>
                </a:rPr>
                <a:t>), 3</a:t>
              </a:r>
              <a:r>
                <a:rPr lang="ko-KR" altLang="en-US" b="1" kern="1200" dirty="0">
                  <a:latin typeface="맑은 고딕"/>
                  <a:ea typeface="맑은 고딕"/>
                </a:rPr>
                <a:t>학점</a:t>
              </a:r>
            </a:p>
            <a:p>
              <a:pPr marL="228600" lvl="1" indent="-228600" algn="l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en-US" altLang="ko-KR" kern="1200" dirty="0">
                  <a:latin typeface="맑은 고딕"/>
                  <a:ea typeface="맑은 고딕"/>
                </a:rPr>
                <a:t>3</a:t>
              </a:r>
              <a:r>
                <a:rPr lang="ko-KR" altLang="en-US" kern="1200" dirty="0">
                  <a:latin typeface="맑은 고딕"/>
                  <a:ea typeface="맑은 고딕"/>
                </a:rPr>
                <a:t>학점 전공필수 </a:t>
              </a:r>
              <a:r>
                <a:rPr lang="en-US" altLang="ko-KR" kern="1200" dirty="0">
                  <a:latin typeface="맑은 고딕"/>
                  <a:ea typeface="맑은 고딕"/>
                </a:rPr>
                <a:t>6</a:t>
              </a:r>
              <a:r>
                <a:rPr lang="ko-KR" altLang="en-US" kern="1200" dirty="0">
                  <a:latin typeface="맑은 고딕"/>
                  <a:ea typeface="맑은 고딕"/>
                </a:rPr>
                <a:t>과목 </a:t>
              </a:r>
              <a:r>
                <a:rPr lang="en-US" altLang="ko-KR" kern="1200" dirty="0">
                  <a:latin typeface="맑은 고딕"/>
                  <a:ea typeface="맑은 고딕"/>
                </a:rPr>
                <a:t>18</a:t>
              </a:r>
              <a:r>
                <a:rPr lang="ko-KR" altLang="en-US" kern="1200" dirty="0">
                  <a:latin typeface="맑은 고딕"/>
                  <a:ea typeface="맑은 고딕"/>
                </a:rPr>
                <a:t>학점</a:t>
              </a:r>
              <a:r>
                <a:rPr lang="en-US" altLang="ko-KR" kern="1200" dirty="0">
                  <a:latin typeface="맑은 고딕"/>
                  <a:ea typeface="맑은 고딕"/>
                </a:rPr>
                <a:t>,</a:t>
              </a:r>
              <a:r>
                <a:rPr lang="ko-KR" altLang="en-US" kern="1200" dirty="0">
                  <a:latin typeface="맑은 고딕"/>
                  <a:ea typeface="맑은 고딕"/>
                </a:rPr>
                <a:t> 전공선택 </a:t>
              </a:r>
              <a:r>
                <a:rPr lang="en-US" altLang="ko-KR" kern="1200" dirty="0">
                  <a:latin typeface="맑은 고딕"/>
                  <a:ea typeface="맑은 고딕"/>
                </a:rPr>
                <a:t>2</a:t>
              </a:r>
              <a:r>
                <a:rPr lang="ko-KR" altLang="en-US" kern="1200" dirty="0">
                  <a:latin typeface="맑은 고딕"/>
                  <a:ea typeface="맑은 고딕"/>
                </a:rPr>
                <a:t>과목 </a:t>
              </a:r>
              <a:r>
                <a:rPr lang="en-US" altLang="ko-KR" kern="1200" dirty="0">
                  <a:latin typeface="맑은 고딕"/>
                  <a:ea typeface="맑은 고딕"/>
                </a:rPr>
                <a:t>6</a:t>
              </a:r>
              <a:r>
                <a:rPr lang="ko-KR" altLang="en-US" kern="1200" dirty="0">
                  <a:latin typeface="맑은 고딕"/>
                  <a:ea typeface="맑은 고딕"/>
                </a:rPr>
                <a:t>학점</a:t>
              </a:r>
              <a:endParaRPr lang="ko-KR" altLang="en-US" b="1" kern="1200" dirty="0">
                <a:latin typeface="맑은 고딕"/>
                <a:ea typeface="맑은 고딕"/>
              </a:endParaRPr>
            </a:p>
            <a:p>
              <a:pPr marL="228600" lvl="1" indent="-228600" algn="l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b="1" kern="1200" dirty="0">
                  <a:latin typeface="맑은 고딕"/>
                  <a:ea typeface="맑은 고딕"/>
                </a:rPr>
                <a:t>현장 실습 </a:t>
              </a:r>
              <a:r>
                <a:rPr lang="en-US" altLang="ko-KR" b="1" kern="1200" dirty="0">
                  <a:latin typeface="맑은 고딕"/>
                  <a:ea typeface="맑은 고딕"/>
                </a:rPr>
                <a:t>160</a:t>
              </a:r>
              <a:r>
                <a:rPr lang="ko-KR" altLang="en-US" b="1" kern="1200" dirty="0">
                  <a:latin typeface="맑은 고딕"/>
                  <a:ea typeface="맑은 고딕"/>
                </a:rPr>
                <a:t>시간 </a:t>
              </a:r>
              <a:r>
                <a:rPr lang="en-US" altLang="ko-KR" b="1" kern="1200" dirty="0">
                  <a:latin typeface="맑은 고딕"/>
                  <a:ea typeface="맑은 고딕"/>
                </a:rPr>
                <a:t>+ </a:t>
              </a:r>
              <a:r>
                <a:rPr lang="ko-KR" altLang="en-US" b="1" kern="1200" dirty="0">
                  <a:latin typeface="맑은 고딕"/>
                  <a:ea typeface="맑은 고딕"/>
                </a:rPr>
                <a:t>학교 세미나 </a:t>
              </a:r>
              <a:r>
                <a:rPr lang="en-US" altLang="ko-KR" b="1" kern="1200" dirty="0">
                  <a:latin typeface="맑은 고딕"/>
                  <a:ea typeface="맑은 고딕"/>
                </a:rPr>
                <a:t>15</a:t>
              </a:r>
              <a:r>
                <a:rPr lang="ko-KR" altLang="en-US" b="1" kern="1200" dirty="0">
                  <a:latin typeface="맑은 고딕"/>
                  <a:ea typeface="맑은 고딕"/>
                </a:rPr>
                <a:t>주차</a:t>
              </a:r>
              <a:r>
                <a:rPr lang="en-US" altLang="ko-KR" b="1" kern="1200" dirty="0">
                  <a:latin typeface="맑은 고딕"/>
                  <a:ea typeface="맑은 고딕"/>
                </a:rPr>
                <a:t>(2</a:t>
              </a:r>
              <a:r>
                <a:rPr lang="ko-KR" altLang="en-US" b="1" kern="1200" dirty="0">
                  <a:latin typeface="맑은 고딕"/>
                  <a:ea typeface="맑은 고딕"/>
                </a:rPr>
                <a:t>시간</a:t>
              </a:r>
              <a:r>
                <a:rPr lang="en-US" altLang="ko-KR" b="1" kern="1200" dirty="0">
                  <a:latin typeface="맑은 고딕"/>
                  <a:ea typeface="맑은 고딕"/>
                </a:rPr>
                <a:t>, 4</a:t>
              </a:r>
              <a:r>
                <a:rPr lang="ko-KR" altLang="en-US" b="1" kern="1200" dirty="0">
                  <a:latin typeface="맑은 고딕"/>
                  <a:ea typeface="맑은 고딕"/>
                </a:rPr>
                <a:t>회 대면</a:t>
              </a:r>
              <a:r>
                <a:rPr lang="en-US" altLang="ko-KR" b="1" kern="1200" dirty="0">
                  <a:latin typeface="맑은 고딕"/>
                  <a:ea typeface="맑은 고딕"/>
                </a:rPr>
                <a:t>)</a:t>
              </a:r>
              <a:endParaRPr lang="ko-KR" altLang="en-US" b="1" kern="1200" dirty="0">
                <a:latin typeface="맑은 고딕"/>
                <a:ea typeface="맑은 고딕"/>
              </a:endParaRPr>
            </a:p>
          </p:txBody>
        </p:sp>
        <p:sp>
          <p:nvSpPr>
            <p:cNvPr id="9" name="모서리가 둥근 직사각형 8"/>
            <p:cNvSpPr/>
            <p:nvPr/>
          </p:nvSpPr>
          <p:spPr>
            <a:xfrm>
              <a:off x="878964" y="1346045"/>
              <a:ext cx="5904696" cy="79875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2">
                    <a:hueOff val="0"/>
                    <a:satOff val="0"/>
                    <a:lumOff val="0"/>
                    <a:alphaOff val="0"/>
                    <a:shade val="51000"/>
                    <a:satMod val="130000"/>
                  </a:schemeClr>
                </a:gs>
                <a:gs pos="80000">
                  <a:schemeClr val="accent2"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accent2"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/>
              <a:lightRig rig="threePt" dir="t">
                <a:rot lat="0" lon="0" rev="7500000"/>
              </a:lightRig>
            </a:scene3d>
            <a:sp3d prstMaterial="plastic">
              <a:bevelT w="127000" h="25400" prst="relaxedInset"/>
            </a:sp3d>
          </p:spPr>
          <p:style>
            <a:lnRef idx="0">
              <a:scrgbClr r="0" g="0" b="0"/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</p:sp>
        <p:sp>
          <p:nvSpPr>
            <p:cNvPr id="10" name="TextBox 9"/>
            <p:cNvSpPr txBox="1"/>
            <p:nvPr/>
          </p:nvSpPr>
          <p:spPr>
            <a:xfrm>
              <a:off x="917956" y="1385037"/>
              <a:ext cx="5826712" cy="720766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223183" tIns="0" rIns="223183" bIns="0" anchor="ctr" anchorCtr="0">
              <a:noAutofit/>
            </a:bodyPr>
            <a:lstStyle/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2400" b="1" kern="1200">
                  <a:latin typeface="맑은 고딕"/>
                  <a:ea typeface="맑은 고딕"/>
                </a:rPr>
                <a:t>학점</a:t>
              </a: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457200" y="3736322"/>
              <a:ext cx="8435280" cy="2583000"/>
            </a:xfrm>
            <a:prstGeom prst="rect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9525" cap="flat" cmpd="sng" algn="ctr">
              <a:solidFill>
                <a:schemeClr val="accent2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/>
              <a:lightRig rig="threePt" dir="t">
                <a:rot lat="0" lon="0" rev="7500000"/>
              </a:lightRig>
            </a:scene3d>
            <a:sp3d z="152400" extrusionH="63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rgbClr r="0" g="0" b="0"/>
            </a:lnRef>
            <a:fillRef idx="1">
              <a:scrgbClr r="0" g="0" b="0"/>
            </a:fillRef>
            <a:effectRef idx="2">
              <a:scrgbClr r="0" g="0" b="0"/>
            </a:effectRef>
            <a:fontRef idx="minor">
              <a:scrgbClr r="0" g="0" b="0"/>
            </a:fontRef>
          </p:style>
        </p:sp>
        <p:sp>
          <p:nvSpPr>
            <p:cNvPr id="12" name="TextBox 11"/>
            <p:cNvSpPr txBox="1"/>
            <p:nvPr/>
          </p:nvSpPr>
          <p:spPr>
            <a:xfrm>
              <a:off x="457200" y="3736322"/>
              <a:ext cx="8435280" cy="2583000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rgbClr r="0" g="0" b="0"/>
            </a:fontRef>
          </p:style>
          <p:txBody>
            <a:bodyPr vert="horz" wrap="square" lIns="654671" tIns="853948" rIns="654671" bIns="142240" anchor="t" anchorCtr="0">
              <a:noAutofit/>
            </a:bodyPr>
            <a:lstStyle/>
            <a:p>
              <a:pPr marL="228600" lvl="1" indent="-228600" algn="l" defTabSz="889000" latinLnBrk="1">
                <a:lnSpc>
                  <a:spcPct val="14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sz="2000" kern="1200" dirty="0">
                  <a:latin typeface="맑은 고딕"/>
                  <a:ea typeface="맑은 고딕"/>
                </a:rPr>
                <a:t>교육기관에서 배운 사회복지실천의 </a:t>
              </a:r>
              <a:r>
                <a:rPr lang="ko-KR" altLang="en-US" sz="2000" kern="1200" dirty="0" smtClean="0">
                  <a:latin typeface="맑은 고딕"/>
                  <a:ea typeface="맑은 고딕"/>
                </a:rPr>
                <a:t>가치와 </a:t>
              </a:r>
              <a:r>
                <a:rPr lang="ko-KR" altLang="en-US" sz="2000" kern="1200" dirty="0">
                  <a:latin typeface="맑은 고딕"/>
                  <a:ea typeface="맑은 고딕"/>
                </a:rPr>
                <a:t>윤리</a:t>
              </a:r>
              <a:r>
                <a:rPr lang="en-US" altLang="ko-KR" sz="2000" kern="1200" dirty="0">
                  <a:latin typeface="맑은 고딕"/>
                  <a:ea typeface="맑은 고딕"/>
                </a:rPr>
                <a:t>, </a:t>
              </a:r>
              <a:r>
                <a:rPr lang="ko-KR" altLang="en-US" sz="2000" kern="1200" dirty="0" smtClean="0">
                  <a:latin typeface="맑은 고딕"/>
                  <a:ea typeface="맑은 고딕"/>
                </a:rPr>
                <a:t>지식</a:t>
              </a:r>
              <a:r>
                <a:rPr lang="en-US" altLang="ko-KR" sz="2000" kern="1200" dirty="0" smtClean="0">
                  <a:latin typeface="맑은 고딕"/>
                  <a:ea typeface="맑은 고딕"/>
                </a:rPr>
                <a:t>, </a:t>
              </a:r>
              <a:r>
                <a:rPr lang="ko-KR" altLang="en-US" sz="2000" kern="1200" dirty="0" smtClean="0">
                  <a:latin typeface="맑은 고딕"/>
                  <a:ea typeface="맑은 고딕"/>
                </a:rPr>
                <a:t>그리고 </a:t>
              </a:r>
              <a:r>
                <a:rPr lang="ko-KR" altLang="en-US" sz="2000" kern="1200" dirty="0">
                  <a:latin typeface="맑은 고딕"/>
                  <a:ea typeface="맑은 고딕"/>
                </a:rPr>
                <a:t>실천과정 및 기술을 사회복지 실천현장에 실제로 적용하여 사회복지 전문직의 사명감과 실천능력을 겸비한 </a:t>
              </a:r>
              <a:r>
                <a:rPr lang="ko-KR" altLang="en-US" sz="2000" kern="1200" dirty="0" err="1">
                  <a:latin typeface="맑은 고딕"/>
                  <a:ea typeface="맑은 고딕"/>
                </a:rPr>
                <a:t>사회복지사로서</a:t>
              </a:r>
              <a:r>
                <a:rPr lang="ko-KR" altLang="en-US" sz="2000" kern="1200" dirty="0">
                  <a:latin typeface="맑은 고딕"/>
                  <a:ea typeface="맑은 고딕"/>
                </a:rPr>
                <a:t> 교육</a:t>
              </a:r>
              <a:r>
                <a:rPr lang="ko-KR" altLang="en-US" sz="2000" kern="1200" dirty="0">
                  <a:latin typeface="맑은 고딕"/>
                </a:rPr>
                <a:t>･</a:t>
              </a:r>
              <a:r>
                <a:rPr lang="ko-KR" altLang="en-US" sz="2000" kern="1200" dirty="0">
                  <a:latin typeface="맑은 고딕"/>
                  <a:ea typeface="맑은 고딕"/>
                </a:rPr>
                <a:t>훈련하는 것</a:t>
              </a:r>
              <a:endParaRPr lang="ko-KR" altLang="en-US" sz="2000" b="1" kern="1200" dirty="0">
                <a:latin typeface="맑은 고딕"/>
                <a:ea typeface="맑은 고딕"/>
              </a:endParaRPr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878964" y="3633711"/>
              <a:ext cx="5904696" cy="70777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2">
                    <a:hueOff val="0"/>
                    <a:satOff val="0"/>
                    <a:lumOff val="0"/>
                    <a:alphaOff val="0"/>
                    <a:shade val="51000"/>
                    <a:satMod val="130000"/>
                  </a:schemeClr>
                </a:gs>
                <a:gs pos="80000">
                  <a:schemeClr val="accent2"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accent2"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/>
              <a:lightRig rig="threePt" dir="t">
                <a:rot lat="0" lon="0" rev="7500000"/>
              </a:lightRig>
            </a:scene3d>
            <a:sp3d prstMaterial="plastic">
              <a:bevelT w="127000" h="25400" prst="relaxedInset"/>
            </a:sp3d>
          </p:spPr>
          <p:style>
            <a:lnRef idx="0">
              <a:scrgbClr r="0" g="0" b="0"/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</p:sp>
        <p:sp>
          <p:nvSpPr>
            <p:cNvPr id="14" name="TextBox 13"/>
            <p:cNvSpPr txBox="1"/>
            <p:nvPr/>
          </p:nvSpPr>
          <p:spPr>
            <a:xfrm>
              <a:off x="913514" y="3668261"/>
              <a:ext cx="5835596" cy="638670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223183" tIns="0" rIns="223183" bIns="0" anchor="ctr" anchorCtr="0">
              <a:noAutofit/>
            </a:bodyPr>
            <a:lstStyle/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2400" b="1" kern="1200">
                  <a:latin typeface="맑은 고딕"/>
                  <a:ea typeface="맑은 고딕"/>
                </a:rPr>
                <a:t>실습의 목표</a:t>
              </a:r>
            </a:p>
          </p:txBody>
        </p:sp>
      </p:grpSp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001000" cy="609600"/>
          </a:xfrm>
        </p:spPr>
        <p:txBody>
          <a:bodyPr/>
          <a:lstStyle/>
          <a:p>
            <a:pPr lvl="0">
              <a:defRPr/>
            </a:pPr>
            <a:r>
              <a:rPr lang="ko-KR" altLang="en-US" b="0">
                <a:latin typeface="HY헤드라인M"/>
                <a:ea typeface="HY헤드라인M"/>
              </a:rPr>
              <a:t>실습</a:t>
            </a:r>
            <a:r>
              <a:rPr lang="en-US" altLang="ko-KR" b="0">
                <a:latin typeface="HY헤드라인M"/>
                <a:ea typeface="HY헤드라인M"/>
              </a:rPr>
              <a:t> </a:t>
            </a:r>
            <a:r>
              <a:rPr lang="ko-KR" altLang="en-US" b="0">
                <a:latin typeface="HY헤드라인M"/>
                <a:ea typeface="HY헤드라인M"/>
              </a:rPr>
              <a:t>개요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>
                <a:latin typeface="HY헤드라인M"/>
                <a:ea typeface="HY헤드라인M"/>
              </a:rPr>
              <a:t>실습 내용</a:t>
            </a:r>
            <a:r>
              <a:rPr lang="en-US" altLang="ko-KR">
                <a:latin typeface="HY헤드라인M"/>
                <a:ea typeface="HY헤드라인M"/>
              </a:rPr>
              <a:t>(p.2)</a:t>
            </a:r>
            <a:endParaRPr lang="ko-KR" altLang="en-US">
              <a:latin typeface="HY헤드라인M"/>
              <a:ea typeface="HY헤드라인M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827584" y="1484784"/>
            <a:ext cx="7416824" cy="4824536"/>
            <a:chOff x="827584" y="1484784"/>
            <a:chExt cx="7416824" cy="4824536"/>
          </a:xfrm>
        </p:grpSpPr>
        <p:sp>
          <p:nvSpPr>
            <p:cNvPr id="6" name="직사각형 5"/>
            <p:cNvSpPr/>
            <p:nvPr/>
          </p:nvSpPr>
          <p:spPr>
            <a:xfrm>
              <a:off x="828489" y="1601928"/>
              <a:ext cx="3530958" cy="2118575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dk1">
                  <a:shade val="80000"/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7" name="TextBox 6"/>
            <p:cNvSpPr txBox="1"/>
            <p:nvPr/>
          </p:nvSpPr>
          <p:spPr>
            <a:xfrm>
              <a:off x="828489" y="1601928"/>
              <a:ext cx="3530958" cy="2118575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6200" tIns="76200" rIns="76200" bIns="76200" anchor="ctr" anchorCtr="0">
              <a:noAutofit/>
            </a:bodyPr>
            <a:lstStyle/>
            <a:p>
              <a:pPr lvl="0" algn="ctr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2000" b="1" kern="1200">
                  <a:solidFill>
                    <a:schemeClr val="tx1"/>
                  </a:solidFill>
                  <a:latin typeface="맑은 고딕"/>
                  <a:ea typeface="맑은 고딕"/>
                </a:rPr>
                <a:t>사회복지기관에 </a:t>
              </a:r>
            </a:p>
            <a:p>
              <a:pPr lvl="0" algn="ctr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2000" b="1" kern="1200">
                  <a:solidFill>
                    <a:schemeClr val="tx1"/>
                  </a:solidFill>
                  <a:latin typeface="맑은 고딕"/>
                  <a:ea typeface="맑은 고딕"/>
                </a:rPr>
                <a:t>대한 이해</a:t>
              </a: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4712543" y="1601928"/>
              <a:ext cx="3530958" cy="2118575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dk1">
                  <a:shade val="80000"/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9" name="TextBox 8"/>
            <p:cNvSpPr txBox="1"/>
            <p:nvPr/>
          </p:nvSpPr>
          <p:spPr>
            <a:xfrm>
              <a:off x="4712543" y="1601928"/>
              <a:ext cx="3530958" cy="2118575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6200" tIns="76200" rIns="76200" bIns="76200" anchor="ctr" anchorCtr="0">
              <a:noAutofit/>
            </a:bodyPr>
            <a:lstStyle/>
            <a:p>
              <a:pPr lvl="0" algn="ctr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2000" b="1" kern="1200">
                  <a:solidFill>
                    <a:schemeClr val="tx1"/>
                  </a:solidFill>
                  <a:latin typeface="맑은 고딕"/>
                  <a:ea typeface="맑은 고딕"/>
                </a:rPr>
                <a:t>사회복지 대상 및</a:t>
              </a:r>
            </a:p>
            <a:p>
              <a:pPr lvl="0" algn="ctr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2000" b="1" kern="1200">
                  <a:solidFill>
                    <a:schemeClr val="tx1"/>
                  </a:solidFill>
                  <a:latin typeface="맑은 고딕"/>
                  <a:ea typeface="맑은 고딕"/>
                </a:rPr>
                <a:t> 지역사회에 </a:t>
              </a:r>
            </a:p>
            <a:p>
              <a:pPr lvl="0" algn="ctr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2000" b="1" kern="1200">
                  <a:solidFill>
                    <a:schemeClr val="tx1"/>
                  </a:solidFill>
                  <a:latin typeface="맑은 고딕"/>
                  <a:ea typeface="맑은 고딕"/>
                </a:rPr>
                <a:t>이해</a:t>
              </a: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828489" y="4073599"/>
              <a:ext cx="3530958" cy="2118575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dk1">
                  <a:shade val="80000"/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11" name="TextBox 10"/>
            <p:cNvSpPr txBox="1"/>
            <p:nvPr/>
          </p:nvSpPr>
          <p:spPr>
            <a:xfrm>
              <a:off x="828489" y="4073599"/>
              <a:ext cx="3530958" cy="2118575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6200" tIns="76200" rIns="76200" bIns="76200" anchor="ctr" anchorCtr="0">
              <a:noAutofit/>
            </a:bodyPr>
            <a:lstStyle/>
            <a:p>
              <a:pPr lvl="0" algn="ctr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2000" b="1" kern="1200">
                  <a:solidFill>
                    <a:schemeClr val="tx1"/>
                  </a:solidFill>
                  <a:latin typeface="맑은 고딕"/>
                  <a:ea typeface="맑은 고딕"/>
                </a:rPr>
                <a:t>사회복지실천과정의</a:t>
              </a:r>
            </a:p>
            <a:p>
              <a:pPr lvl="0" algn="ctr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2000" b="1" kern="1200">
                  <a:solidFill>
                    <a:schemeClr val="tx1"/>
                  </a:solidFill>
                  <a:latin typeface="맑은 고딕"/>
                  <a:ea typeface="맑은 고딕"/>
                </a:rPr>
                <a:t> 적용</a:t>
              </a: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712543" y="4073599"/>
              <a:ext cx="3530958" cy="2118575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dk1">
                  <a:shade val="80000"/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13" name="TextBox 12"/>
            <p:cNvSpPr txBox="1"/>
            <p:nvPr/>
          </p:nvSpPr>
          <p:spPr>
            <a:xfrm>
              <a:off x="4712543" y="4073599"/>
              <a:ext cx="3530958" cy="2118575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6200" tIns="76200" rIns="76200" bIns="76200" anchor="ctr" anchorCtr="0">
              <a:noAutofit/>
            </a:bodyPr>
            <a:lstStyle/>
            <a:p>
              <a:pPr lvl="0" algn="ctr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2000" b="1" kern="1200">
                  <a:solidFill>
                    <a:schemeClr val="tx1"/>
                  </a:solidFill>
                  <a:latin typeface="맑은 고딕"/>
                  <a:ea typeface="맑은 고딕"/>
                </a:rPr>
                <a:t>전문적 가치관과</a:t>
              </a:r>
            </a:p>
            <a:p>
              <a:pPr lvl="0" algn="ctr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2000" b="1" kern="1200">
                  <a:solidFill>
                    <a:schemeClr val="tx1"/>
                  </a:solidFill>
                  <a:latin typeface="맑은 고딕"/>
                  <a:ea typeface="맑은 고딕"/>
                </a:rPr>
                <a:t> 의식 함양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>
                <a:latin typeface="HY헤드라인M"/>
                <a:ea typeface="HY헤드라인M"/>
              </a:rPr>
              <a:t>실습생의 자세</a:t>
            </a:r>
            <a:r>
              <a:rPr lang="en-US" altLang="ko-KR" b="0">
                <a:latin typeface="HY헤드라인M"/>
                <a:ea typeface="HY헤드라인M"/>
              </a:rPr>
              <a:t>(p.3)</a:t>
            </a:r>
            <a:endParaRPr lang="ko-KR" altLang="en-US" b="0">
              <a:latin typeface="HY헤드라인M"/>
              <a:ea typeface="HY헤드라인M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09600" y="1772816"/>
            <a:ext cx="8153400" cy="4069432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ko-KR" altLang="en-US" sz="2000" b="0" dirty="0"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</a:rPr>
              <a:t>실습교육기관의 </a:t>
            </a:r>
            <a:r>
              <a:rPr lang="ko-KR" altLang="en-US" sz="2000" dirty="0"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</a:rPr>
              <a:t>구성원이라는 생각으로</a:t>
            </a:r>
            <a:r>
              <a:rPr lang="ko-KR" altLang="en-US" sz="2000" b="0" dirty="0"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</a:rPr>
              <a:t> 타구성원과 협력하며 친화적 태도를 취한다</a:t>
            </a:r>
            <a:r>
              <a:rPr lang="en-US" altLang="ko-KR" sz="2000" b="0" dirty="0"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</a:rPr>
              <a:t>.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2000" dirty="0"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</a:rPr>
              <a:t>기관의 정책을 이해하고 수용하며 </a:t>
            </a:r>
            <a:r>
              <a:rPr lang="ko-KR" altLang="en-US" sz="2000" b="0" dirty="0"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</a:rPr>
              <a:t>실습과정에서 준수하도록 한다</a:t>
            </a:r>
            <a:r>
              <a:rPr lang="en-US" altLang="ko-KR" sz="2000" b="0" dirty="0"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</a:rPr>
              <a:t>. 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2000" b="0" dirty="0"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</a:rPr>
              <a:t>실습으로 인하여 알게 된 클라이언트의 사적인 정보를 교육적 목적</a:t>
            </a:r>
            <a:r>
              <a:rPr lang="en-US" altLang="ko-KR" sz="2000" b="0" dirty="0"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</a:rPr>
              <a:t>(</a:t>
            </a:r>
            <a:r>
              <a:rPr lang="ko-KR" altLang="en-US" sz="2000" b="0" dirty="0"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</a:rPr>
              <a:t>대학실습지도 등</a:t>
            </a:r>
            <a:r>
              <a:rPr lang="en-US" altLang="ko-KR" sz="2000" b="0" dirty="0"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</a:rPr>
              <a:t>) </a:t>
            </a:r>
            <a:r>
              <a:rPr lang="ko-KR" altLang="en-US" sz="2000" b="0" dirty="0"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</a:rPr>
              <a:t>이외에는 절대 발설하지 않으며</a:t>
            </a:r>
            <a:r>
              <a:rPr lang="en-US" altLang="ko-KR" sz="2000" b="0" dirty="0"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</a:rPr>
              <a:t>, </a:t>
            </a:r>
            <a:r>
              <a:rPr lang="ko-KR" altLang="en-US" sz="2000" b="0" dirty="0"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</a:rPr>
              <a:t>교육적 목적이라 하더라도 가명을 사용하여 </a:t>
            </a:r>
            <a:r>
              <a:rPr lang="ko-KR" altLang="en-US" sz="2000" dirty="0"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</a:rPr>
              <a:t>개인의 비밀이 침해되지 않도록 </a:t>
            </a:r>
            <a:r>
              <a:rPr lang="ko-KR" altLang="en-US" sz="2000" b="0" dirty="0"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</a:rPr>
              <a:t>한다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2000" dirty="0"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</a:rPr>
              <a:t>안전사고</a:t>
            </a:r>
            <a:r>
              <a:rPr lang="ko-KR" altLang="en-US" sz="2000" b="0" dirty="0"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</a:rPr>
              <a:t>에 만반을 기하도록 하며 안전사고와 관련된 기관의 규정을 사전에 숙지하여 그에 준해 처리하도록 한다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>
                <a:latin typeface="HY헤드라인M"/>
                <a:ea typeface="HY헤드라인M"/>
              </a:rPr>
              <a:t>현장실습 법적 기준</a:t>
            </a:r>
            <a:r>
              <a:rPr lang="en-US" altLang="ko-KR"/>
              <a:t>(p.4-5)</a:t>
            </a:r>
            <a:endParaRPr lang="ko-KR" altLang="en-US"/>
          </a:p>
        </p:txBody>
      </p:sp>
      <p:grpSp>
        <p:nvGrpSpPr>
          <p:cNvPr id="9" name="그룹 8"/>
          <p:cNvGrpSpPr/>
          <p:nvPr/>
        </p:nvGrpSpPr>
        <p:grpSpPr>
          <a:xfrm>
            <a:off x="596795" y="1412776"/>
            <a:ext cx="8166205" cy="4896543"/>
            <a:chOff x="596795" y="1412776"/>
            <a:chExt cx="8166205" cy="4968551"/>
          </a:xfrm>
        </p:grpSpPr>
        <p:sp>
          <p:nvSpPr>
            <p:cNvPr id="10" name="직사각형 9"/>
            <p:cNvSpPr/>
            <p:nvPr/>
          </p:nvSpPr>
          <p:spPr>
            <a:xfrm>
              <a:off x="596795" y="1889427"/>
              <a:ext cx="8153400" cy="4491900"/>
            </a:xfrm>
            <a:prstGeom prst="rect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accent2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rgbClr r="0" g="0" b="0"/>
            </a:fontRef>
          </p:style>
        </p:sp>
        <p:sp>
          <p:nvSpPr>
            <p:cNvPr id="11" name="TextBox 10"/>
            <p:cNvSpPr txBox="1"/>
            <p:nvPr/>
          </p:nvSpPr>
          <p:spPr>
            <a:xfrm>
              <a:off x="609600" y="1699507"/>
              <a:ext cx="8153400" cy="3843829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rgbClr r="0" g="0" b="0"/>
            </a:fontRef>
          </p:style>
          <p:txBody>
            <a:bodyPr vert="horz" wrap="square" lIns="632794" tIns="958088" rIns="632794" bIns="142240" anchor="t" anchorCtr="0">
              <a:noAutofit/>
            </a:bodyPr>
            <a:lstStyle/>
            <a:p>
              <a:pPr marL="228600" lvl="1" indent="-228600" algn="l" defTabSz="889000" latinLnBrk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sz="2000" b="1" kern="1200" dirty="0">
                  <a:latin typeface="맑은 고딕"/>
                  <a:ea typeface="맑은 고딕"/>
                </a:rPr>
                <a:t>사회복지사업법 제</a:t>
              </a:r>
              <a:r>
                <a:rPr lang="en-US" altLang="ko-KR" sz="2000" b="1" kern="1200" dirty="0">
                  <a:latin typeface="맑은 고딕"/>
                  <a:ea typeface="맑은 고딕"/>
                </a:rPr>
                <a:t>2</a:t>
              </a:r>
              <a:r>
                <a:rPr lang="ko-KR" altLang="en-US" sz="2000" b="1" kern="1200" dirty="0">
                  <a:latin typeface="맑은 고딕"/>
                  <a:ea typeface="맑은 고딕"/>
                </a:rPr>
                <a:t>조제</a:t>
              </a:r>
              <a:r>
                <a:rPr lang="en-US" altLang="ko-KR" sz="2000" b="1" kern="1200" dirty="0">
                  <a:latin typeface="맑은 고딕"/>
                  <a:ea typeface="맑은 고딕"/>
                </a:rPr>
                <a:t>1</a:t>
              </a:r>
              <a:r>
                <a:rPr lang="ko-KR" altLang="en-US" sz="2000" b="1" kern="1200" dirty="0">
                  <a:latin typeface="맑은 고딕"/>
                  <a:ea typeface="맑은 고딕"/>
                </a:rPr>
                <a:t>호에 따른 사회복지사업과 관련된 법인</a:t>
              </a:r>
              <a:r>
                <a:rPr lang="en-US" altLang="ko-KR" sz="2000" b="1" kern="1200" dirty="0">
                  <a:latin typeface="맑은 고딕"/>
                  <a:ea typeface="맑은 고딕"/>
                </a:rPr>
                <a:t>, </a:t>
              </a:r>
              <a:r>
                <a:rPr lang="ko-KR" altLang="en-US" sz="2000" b="1" kern="1200" dirty="0">
                  <a:latin typeface="맑은 고딕"/>
                  <a:ea typeface="맑은 고딕"/>
                </a:rPr>
                <a:t>시설</a:t>
              </a:r>
              <a:r>
                <a:rPr lang="en-US" altLang="ko-KR" sz="2000" b="1" kern="1200" dirty="0">
                  <a:latin typeface="맑은 고딕"/>
                  <a:ea typeface="맑은 고딕"/>
                </a:rPr>
                <a:t>, </a:t>
              </a:r>
              <a:r>
                <a:rPr lang="ko-KR" altLang="en-US" sz="2000" b="1" kern="1200" dirty="0">
                  <a:latin typeface="맑은 고딕"/>
                  <a:ea typeface="맑은 고딕"/>
                </a:rPr>
                <a:t>기관 및 단체</a:t>
              </a:r>
            </a:p>
            <a:p>
              <a:pPr marL="228600" lvl="1" indent="-228600" algn="l" defTabSz="889000" latinLnBrk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sz="2000" b="1" kern="1200" dirty="0">
                  <a:latin typeface="맑은 고딕"/>
                  <a:ea typeface="맑은 고딕"/>
                </a:rPr>
                <a:t>자격 요건을 갖춘 기관실습 지도자가 </a:t>
              </a:r>
              <a:r>
                <a:rPr lang="en-US" altLang="ko-KR" sz="2000" b="1" kern="1200" dirty="0">
                  <a:latin typeface="맑은 고딕"/>
                  <a:ea typeface="맑은 고딕"/>
                </a:rPr>
                <a:t>2</a:t>
              </a:r>
              <a:r>
                <a:rPr lang="ko-KR" altLang="en-US" sz="2000" b="1" kern="1200" dirty="0">
                  <a:latin typeface="맑은 고딕"/>
                  <a:ea typeface="맑은 고딕"/>
                </a:rPr>
                <a:t>명 이상 상근할 것</a:t>
              </a:r>
            </a:p>
            <a:p>
              <a:pPr marL="228600" lvl="1" indent="-228600" algn="l" defTabSz="889000" latinLnBrk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sz="2000" b="1" kern="1200" dirty="0">
                  <a:latin typeface="맑은 고딕"/>
                  <a:ea typeface="맑은 고딕"/>
                </a:rPr>
                <a:t>보건복지부장관으로부터 선정되었을 것 </a:t>
              </a:r>
            </a:p>
            <a:p>
              <a:pPr marL="228600" lvl="1" indent="-228600" algn="l" defTabSz="889000" latinLnBrk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sz="2000" b="0" kern="1200" dirty="0">
                  <a:latin typeface="맑은 고딕"/>
                  <a:ea typeface="맑은 고딕"/>
                </a:rPr>
                <a:t>한국사회복지사협회 자격관리센터 홈페이지 </a:t>
              </a:r>
              <a:r>
                <a:rPr lang="en-US" altLang="ko-KR" sz="2000" dirty="0" smtClean="0">
                  <a:latin typeface="맑은 고딕"/>
                  <a:ea typeface="맑은 고딕"/>
                  <a:hlinkClick r:id="rId2"/>
                </a:rPr>
                <a:t>www</a:t>
              </a:r>
              <a:r>
                <a:rPr lang="en-US" altLang="ko-KR" sz="2000" b="0" kern="1200" dirty="0" smtClean="0">
                  <a:latin typeface="맑은 고딕"/>
                  <a:ea typeface="맑은 고딕"/>
                  <a:hlinkClick r:id="rId2"/>
                </a:rPr>
                <a:t>.welfare.net</a:t>
              </a:r>
              <a:r>
                <a:rPr lang="en-US" altLang="ko-KR" sz="2000" b="0" kern="1200" dirty="0" smtClean="0">
                  <a:latin typeface="맑은 고딕"/>
                  <a:ea typeface="맑은 고딕"/>
                </a:rPr>
                <a:t> </a:t>
              </a:r>
              <a:r>
                <a:rPr lang="ko-KR" altLang="en-US" sz="2000" b="0" kern="1200" dirty="0" smtClean="0">
                  <a:latin typeface="맑은 고딕"/>
                  <a:ea typeface="맑은 고딕"/>
                </a:rPr>
                <a:t>사회복지현장실습 </a:t>
              </a:r>
              <a:r>
                <a:rPr lang="ko-KR" altLang="en-US" sz="2000" b="0" kern="1200" dirty="0">
                  <a:latin typeface="맑은 고딕"/>
                  <a:ea typeface="맑은 고딕"/>
                </a:rPr>
                <a:t>선정 기관 현황 </a:t>
              </a:r>
              <a:r>
                <a:rPr lang="ko-KR" altLang="en-US" sz="2000" b="0" kern="1200" dirty="0" smtClean="0">
                  <a:latin typeface="맑은 고딕"/>
                  <a:ea typeface="맑은 고딕"/>
                </a:rPr>
                <a:t>참고 </a:t>
              </a:r>
              <a:endParaRPr lang="ko-KR" altLang="en-US" sz="2000" b="0" kern="1200" dirty="0">
                <a:latin typeface="맑은 고딕"/>
                <a:ea typeface="맑은 고딕"/>
              </a:endParaRPr>
            </a:p>
            <a:p>
              <a:pPr marL="228600" lvl="1" indent="-228600" algn="l" defTabSz="889000" latinLnBrk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sz="2000" b="0" kern="1200" dirty="0">
                  <a:latin typeface="맑은 고딕"/>
                  <a:ea typeface="맑은 고딕"/>
                </a:rPr>
                <a:t>현장실습 자료집 </a:t>
              </a:r>
              <a:r>
                <a:rPr lang="en-US" altLang="ko-KR" sz="2000" b="0" kern="1200" dirty="0">
                  <a:latin typeface="맑은 고딕"/>
                  <a:ea typeface="맑은 고딕"/>
                </a:rPr>
                <a:t>[</a:t>
              </a:r>
              <a:r>
                <a:rPr lang="ko-KR" altLang="en-US" sz="2000" b="0" kern="1200" dirty="0">
                  <a:latin typeface="맑은 고딕"/>
                  <a:ea typeface="맑은 고딕"/>
                </a:rPr>
                <a:t>첨부</a:t>
              </a:r>
              <a:r>
                <a:rPr lang="en-US" altLang="ko-KR" sz="2000" b="0" kern="1200" dirty="0">
                  <a:latin typeface="맑은 고딕"/>
                  <a:ea typeface="맑은 고딕"/>
                </a:rPr>
                <a:t>] </a:t>
              </a:r>
              <a:r>
                <a:rPr lang="ko-KR" altLang="en-US" sz="2000" b="0" kern="1200" dirty="0">
                  <a:latin typeface="맑은 고딕"/>
                  <a:ea typeface="맑은 고딕"/>
                </a:rPr>
                <a:t>참고 </a:t>
              </a:r>
            </a:p>
          </p:txBody>
        </p:sp>
        <p:sp>
          <p:nvSpPr>
            <p:cNvPr id="12" name="모서리가 둥근 직사각형 11"/>
            <p:cNvSpPr/>
            <p:nvPr/>
          </p:nvSpPr>
          <p:spPr>
            <a:xfrm>
              <a:off x="1172857" y="1412776"/>
              <a:ext cx="5707380" cy="1137597"/>
            </a:xfrm>
            <a:prstGeom prst="roundRect">
              <a:avLst>
                <a:gd name="adj" fmla="val 16667"/>
              </a:avLst>
            </a:prstGeom>
            <a:solidFill>
              <a:schemeClr val="accent2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13" name="TextBox 12"/>
            <p:cNvSpPr txBox="1"/>
            <p:nvPr/>
          </p:nvSpPr>
          <p:spPr>
            <a:xfrm>
              <a:off x="1228390" y="1468309"/>
              <a:ext cx="5596314" cy="1026531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215725" tIns="0" rIns="215725" bIns="0" anchor="ctr" anchorCtr="0">
              <a:noAutofit/>
            </a:bodyPr>
            <a:lstStyle/>
            <a:p>
              <a:pPr lvl="0" algn="l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2000" kern="1200">
                  <a:latin typeface="HY헤드라인M"/>
                  <a:ea typeface="HY헤드라인M"/>
                </a:rPr>
                <a:t>실습기관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71799" y="1268760"/>
            <a:ext cx="3600400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www.welfare.net</a:t>
            </a:r>
            <a:endParaRPr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172" y="1916832"/>
            <a:ext cx="8133655" cy="424847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ko-KR" altLang="en-US" b="0" dirty="0">
                <a:latin typeface="HY헤드라인M"/>
                <a:ea typeface="HY헤드라인M"/>
              </a:rPr>
              <a:t>실습기관 목록</a:t>
            </a:r>
            <a:r>
              <a:rPr lang="en-US" altLang="ko-KR" b="0" dirty="0">
                <a:latin typeface="HY헤드라인M"/>
                <a:ea typeface="HY헤드라인M"/>
              </a:rPr>
              <a:t>(</a:t>
            </a:r>
            <a:r>
              <a:rPr lang="en-US" altLang="ko-KR" b="0" dirty="0" smtClean="0">
                <a:latin typeface="HY헤드라인M"/>
                <a:ea typeface="HY헤드라인M"/>
              </a:rPr>
              <a:t>p.64)</a:t>
            </a:r>
            <a:endParaRPr lang="en-US" altLang="ko-KR" b="0" dirty="0">
              <a:latin typeface="HY헤드라인M"/>
              <a:ea typeface="HY헤드라인M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6768" y="1243554"/>
            <a:ext cx="4466663" cy="559297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>
                <a:latin typeface="HY헤드라인M"/>
                <a:ea typeface="HY헤드라인M"/>
              </a:rPr>
              <a:t>현장실습 법적 기준</a:t>
            </a:r>
            <a:r>
              <a:rPr lang="en-US" altLang="ko-KR"/>
              <a:t>(p.4-5)</a:t>
            </a:r>
            <a:endParaRPr lang="ko-KR" altLang="en-US"/>
          </a:p>
        </p:txBody>
      </p:sp>
      <p:grpSp>
        <p:nvGrpSpPr>
          <p:cNvPr id="9" name="그룹 8"/>
          <p:cNvGrpSpPr/>
          <p:nvPr/>
        </p:nvGrpSpPr>
        <p:grpSpPr>
          <a:xfrm>
            <a:off x="597347" y="1597783"/>
            <a:ext cx="8153400" cy="4351497"/>
            <a:chOff x="597347" y="1597783"/>
            <a:chExt cx="8153400" cy="4069634"/>
          </a:xfrm>
        </p:grpSpPr>
        <p:sp>
          <p:nvSpPr>
            <p:cNvPr id="10" name="직사각형 9"/>
            <p:cNvSpPr/>
            <p:nvPr/>
          </p:nvSpPr>
          <p:spPr>
            <a:xfrm>
              <a:off x="597347" y="1916835"/>
              <a:ext cx="8153400" cy="3750582"/>
            </a:xfrm>
            <a:prstGeom prst="rect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accent2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rgbClr r="0" g="0" b="0"/>
            </a:fontRef>
          </p:style>
        </p:sp>
        <p:sp>
          <p:nvSpPr>
            <p:cNvPr id="11" name="TextBox 10"/>
            <p:cNvSpPr txBox="1"/>
            <p:nvPr/>
          </p:nvSpPr>
          <p:spPr>
            <a:xfrm>
              <a:off x="597347" y="1916835"/>
              <a:ext cx="8153400" cy="3750582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rgbClr r="0" g="0" b="0"/>
            </a:fontRef>
          </p:style>
          <p:txBody>
            <a:bodyPr vert="horz" wrap="square" lIns="632794" tIns="708152" rIns="632794" bIns="142240" anchor="t" anchorCtr="0">
              <a:noAutofit/>
            </a:bodyPr>
            <a:lstStyle/>
            <a:p>
              <a:pPr marL="228600" lvl="1" indent="-228600" algn="l" defTabSz="889000" latinLnBrk="1">
                <a:lnSpc>
                  <a:spcPct val="14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en-US" altLang="ko-KR" sz="2000" b="1" kern="1200" dirty="0">
                  <a:latin typeface="맑은 고딕"/>
                  <a:ea typeface="맑은 고딕"/>
                </a:rPr>
                <a:t>1</a:t>
              </a:r>
              <a:r>
                <a:rPr lang="ko-KR" altLang="en-US" sz="2000" b="1" kern="1200" dirty="0">
                  <a:latin typeface="맑은 고딕"/>
                  <a:ea typeface="맑은 고딕"/>
                </a:rPr>
                <a:t>급 </a:t>
              </a:r>
              <a:r>
                <a:rPr lang="ko-KR" altLang="en-US" sz="2000" b="1" kern="1200" dirty="0" err="1">
                  <a:latin typeface="맑은 고딕"/>
                  <a:ea typeface="맑은 고딕"/>
                </a:rPr>
                <a:t>사회복지사</a:t>
              </a:r>
              <a:r>
                <a:rPr lang="ko-KR" altLang="en-US" sz="2000" b="1" kern="1200" dirty="0">
                  <a:latin typeface="맑은 고딕"/>
                  <a:ea typeface="맑은 고딕"/>
                </a:rPr>
                <a:t> 자격증을 취득한 이후 </a:t>
              </a:r>
              <a:r>
                <a:rPr lang="en-US" altLang="ko-KR" sz="2000" b="1" kern="1200" dirty="0">
                  <a:latin typeface="맑은 고딕"/>
                  <a:ea typeface="맑은 고딕"/>
                </a:rPr>
                <a:t>3</a:t>
              </a:r>
              <a:r>
                <a:rPr lang="ko-KR" altLang="en-US" sz="2000" b="1" kern="1200" dirty="0">
                  <a:latin typeface="맑은 고딕"/>
                  <a:ea typeface="맑은 고딕"/>
                </a:rPr>
                <a:t>년 이상의 사회 복지사업 실무경험이 있거나</a:t>
              </a:r>
              <a:r>
                <a:rPr lang="en-US" altLang="ko-KR" sz="2000" b="1" kern="1200" dirty="0">
                  <a:latin typeface="맑은 고딕"/>
                  <a:ea typeface="맑은 고딕"/>
                </a:rPr>
                <a:t>, 2</a:t>
              </a:r>
              <a:r>
                <a:rPr lang="ko-KR" altLang="en-US" sz="2000" b="1" kern="1200" dirty="0">
                  <a:latin typeface="맑은 고딕"/>
                  <a:ea typeface="맑은 고딕"/>
                </a:rPr>
                <a:t>급 </a:t>
              </a:r>
              <a:r>
                <a:rPr lang="ko-KR" altLang="en-US" sz="2000" b="1" kern="1200" dirty="0" err="1">
                  <a:latin typeface="맑은 고딕"/>
                  <a:ea typeface="맑은 고딕"/>
                </a:rPr>
                <a:t>사회복지사</a:t>
              </a:r>
              <a:r>
                <a:rPr lang="ko-KR" altLang="en-US" sz="2000" b="1" kern="1200" dirty="0">
                  <a:latin typeface="맑은 고딕"/>
                  <a:ea typeface="맑은 고딕"/>
                </a:rPr>
                <a:t> 자격증을 취득한 이후 </a:t>
              </a:r>
              <a:r>
                <a:rPr lang="en-US" altLang="ko-KR" sz="2000" b="1" kern="1200" dirty="0">
                  <a:latin typeface="맑은 고딕"/>
                  <a:ea typeface="맑은 고딕"/>
                </a:rPr>
                <a:t>5</a:t>
              </a:r>
              <a:r>
                <a:rPr lang="ko-KR" altLang="en-US" sz="2000" b="1" kern="1200" dirty="0">
                  <a:latin typeface="맑은 고딕"/>
                  <a:ea typeface="맑은 고딕"/>
                </a:rPr>
                <a:t>년 이상의 사회복지사업 실무경험이 있을 것</a:t>
              </a:r>
            </a:p>
            <a:p>
              <a:pPr marL="228600" lvl="1" indent="-228600" algn="l" defTabSz="889000" latinLnBrk="1">
                <a:lnSpc>
                  <a:spcPct val="14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sz="2000" b="1" kern="1200" dirty="0">
                  <a:latin typeface="맑은 고딕"/>
                  <a:ea typeface="맑은 고딕"/>
                </a:rPr>
                <a:t>기관실습이 실시되는 연도의 전년도에 </a:t>
              </a:r>
              <a:r>
                <a:rPr lang="en-US" altLang="ko-KR" sz="2000" b="1" kern="1200" dirty="0">
                  <a:latin typeface="맑은 고딕"/>
                  <a:ea typeface="맑은 고딕"/>
                </a:rPr>
                <a:t>8</a:t>
              </a:r>
              <a:r>
                <a:rPr lang="ko-KR" altLang="en-US" sz="2000" b="1" kern="1200" dirty="0">
                  <a:latin typeface="맑은 고딕"/>
                  <a:ea typeface="맑은 고딕"/>
                </a:rPr>
                <a:t>시간 이상의 보수교육을 받았을 것</a:t>
              </a:r>
            </a:p>
            <a:p>
              <a:pPr marL="228600" lvl="1" indent="-228600" algn="l" defTabSz="889000" latinLnBrk="1">
                <a:lnSpc>
                  <a:spcPct val="14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sz="2000" b="1" kern="1200" dirty="0">
                  <a:solidFill>
                    <a:schemeClr val="accent2">
                      <a:lumMod val="50000"/>
                    </a:schemeClr>
                  </a:solidFill>
                  <a:latin typeface="맑은 고딕"/>
                  <a:ea typeface="맑은 고딕"/>
                </a:rPr>
                <a:t>기관실습 지도자 </a:t>
              </a:r>
              <a:r>
                <a:rPr lang="en-US" altLang="ko-KR" sz="2000" b="1" kern="1200" dirty="0">
                  <a:solidFill>
                    <a:schemeClr val="accent2">
                      <a:lumMod val="50000"/>
                    </a:schemeClr>
                  </a:solidFill>
                  <a:latin typeface="맑은 고딕"/>
                  <a:ea typeface="맑은 고딕"/>
                </a:rPr>
                <a:t>1</a:t>
              </a:r>
              <a:r>
                <a:rPr lang="ko-KR" altLang="en-US" sz="2000" b="1" kern="1200" dirty="0">
                  <a:solidFill>
                    <a:schemeClr val="accent2">
                      <a:lumMod val="50000"/>
                    </a:schemeClr>
                  </a:solidFill>
                  <a:latin typeface="맑은 고딕"/>
                  <a:ea typeface="맑은 고딕"/>
                </a:rPr>
                <a:t>명이 동시에 지도할 수 있는 학생 수는 </a:t>
              </a:r>
              <a:r>
                <a:rPr lang="en-US" altLang="ko-KR" sz="2000" b="1" kern="1200" dirty="0">
                  <a:solidFill>
                    <a:schemeClr val="accent2">
                      <a:lumMod val="50000"/>
                    </a:schemeClr>
                  </a:solidFill>
                  <a:latin typeface="맑은 고딕"/>
                  <a:ea typeface="맑은 고딕"/>
                </a:rPr>
                <a:t>5</a:t>
              </a:r>
              <a:r>
                <a:rPr lang="ko-KR" altLang="en-US" sz="2000" b="1" kern="1200" dirty="0">
                  <a:solidFill>
                    <a:schemeClr val="accent2">
                      <a:lumMod val="50000"/>
                    </a:schemeClr>
                  </a:solidFill>
                  <a:latin typeface="맑은 고딕"/>
                  <a:ea typeface="맑은 고딕"/>
                </a:rPr>
                <a:t>명 이내</a:t>
              </a:r>
              <a:endParaRPr lang="ko-KR" altLang="en-US" sz="2000" b="0" kern="1200" dirty="0">
                <a:solidFill>
                  <a:schemeClr val="accent2">
                    <a:lumMod val="50000"/>
                  </a:scheme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2" name="모서리가 둥근 직사각형 11"/>
            <p:cNvSpPr/>
            <p:nvPr/>
          </p:nvSpPr>
          <p:spPr>
            <a:xfrm>
              <a:off x="1259631" y="1597783"/>
              <a:ext cx="5707380" cy="841598"/>
            </a:xfrm>
            <a:prstGeom prst="roundRect">
              <a:avLst>
                <a:gd name="adj" fmla="val 16667"/>
              </a:avLst>
            </a:prstGeom>
            <a:solidFill>
              <a:schemeClr val="accent2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13" name="TextBox 12"/>
            <p:cNvSpPr txBox="1"/>
            <p:nvPr/>
          </p:nvSpPr>
          <p:spPr>
            <a:xfrm>
              <a:off x="1300714" y="1638866"/>
              <a:ext cx="5625214" cy="759432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215725" tIns="0" rIns="215725" bIns="0" anchor="ctr" anchorCtr="0">
              <a:noAutofit/>
            </a:bodyPr>
            <a:lstStyle/>
            <a:p>
              <a:pPr lvl="0" algn="l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2000" kern="1200">
                  <a:latin typeface="HY헤드라인M"/>
                  <a:ea typeface="HY헤드라인M"/>
                </a:rPr>
                <a:t>실습지도자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>
                <a:latin typeface="HY헤드라인M"/>
                <a:ea typeface="HY헤드라인M"/>
              </a:rPr>
              <a:t>현장실습 법적 기준</a:t>
            </a:r>
            <a:r>
              <a:rPr lang="en-US" altLang="ko-KR"/>
              <a:t>(p.4-5)</a:t>
            </a:r>
            <a:endParaRPr lang="ko-KR" altLang="en-US"/>
          </a:p>
        </p:txBody>
      </p:sp>
      <p:grpSp>
        <p:nvGrpSpPr>
          <p:cNvPr id="9" name="그룹 8"/>
          <p:cNvGrpSpPr/>
          <p:nvPr/>
        </p:nvGrpSpPr>
        <p:grpSpPr>
          <a:xfrm>
            <a:off x="533400" y="1268760"/>
            <a:ext cx="8153400" cy="5140489"/>
            <a:chOff x="539552" y="1155179"/>
            <a:chExt cx="8153400" cy="5140489"/>
          </a:xfrm>
        </p:grpSpPr>
        <p:sp>
          <p:nvSpPr>
            <p:cNvPr id="10" name="직사각형 9"/>
            <p:cNvSpPr/>
            <p:nvPr/>
          </p:nvSpPr>
          <p:spPr>
            <a:xfrm>
              <a:off x="539552" y="1524179"/>
              <a:ext cx="8153400" cy="2192853"/>
            </a:xfrm>
            <a:prstGeom prst="rect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accent2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rgbClr r="0" g="0" b="0"/>
            </a:fontRef>
          </p:style>
        </p:sp>
        <p:sp>
          <p:nvSpPr>
            <p:cNvPr id="11" name="TextBox 10"/>
            <p:cNvSpPr txBox="1"/>
            <p:nvPr/>
          </p:nvSpPr>
          <p:spPr>
            <a:xfrm>
              <a:off x="539552" y="1524179"/>
              <a:ext cx="8153400" cy="2264861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rgbClr r="0" g="0" b="0"/>
            </a:fontRef>
          </p:style>
          <p:txBody>
            <a:bodyPr vert="horz" wrap="square" lIns="632794" tIns="520700" rIns="632794" bIns="142240" anchor="t" anchorCtr="0">
              <a:noAutofit/>
            </a:bodyPr>
            <a:lstStyle/>
            <a:p>
              <a:pPr marL="228600" lvl="1" indent="-228600" algn="l" defTabSz="889000" latinLnBrk="1">
                <a:lnSpc>
                  <a:spcPct val="14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en-US" altLang="ko-KR" sz="2000" b="1" kern="1200" dirty="0">
                  <a:latin typeface="맑은 고딕"/>
                  <a:ea typeface="맑은 고딕"/>
                </a:rPr>
                <a:t>160</a:t>
              </a:r>
              <a:r>
                <a:rPr lang="ko-KR" altLang="en-US" sz="2000" b="1" kern="1200" dirty="0">
                  <a:latin typeface="맑은 고딕"/>
                  <a:ea typeface="맑은 고딕"/>
                </a:rPr>
                <a:t>시간 이상 실습진행</a:t>
              </a:r>
            </a:p>
            <a:p>
              <a:pPr marL="228600" lvl="1" indent="-228600" algn="l" defTabSz="889000" latinLnBrk="1">
                <a:lnSpc>
                  <a:spcPct val="14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en-US" altLang="ko-KR" sz="2000" b="1" kern="1200" dirty="0">
                  <a:latin typeface="맑은 고딕"/>
                  <a:ea typeface="맑은 고딕"/>
                </a:rPr>
                <a:t>1</a:t>
              </a:r>
              <a:r>
                <a:rPr lang="ko-KR" altLang="en-US" sz="2000" b="1" kern="1200" dirty="0">
                  <a:latin typeface="맑은 고딕"/>
                  <a:ea typeface="맑은 고딕"/>
                </a:rPr>
                <a:t>일 인정 시간은 </a:t>
              </a:r>
              <a:r>
                <a:rPr lang="en-US" altLang="ko-KR" sz="2000" b="1" kern="1200" dirty="0">
                  <a:latin typeface="맑은 고딕"/>
                  <a:ea typeface="맑은 고딕"/>
                </a:rPr>
                <a:t>8</a:t>
              </a:r>
              <a:r>
                <a:rPr lang="ko-KR" altLang="en-US" sz="2000" b="1" kern="1200" dirty="0">
                  <a:latin typeface="맑은 고딕"/>
                  <a:ea typeface="맑은 고딕"/>
                </a:rPr>
                <a:t>시간 까지</a:t>
              </a:r>
            </a:p>
            <a:p>
              <a:pPr marL="228600" lvl="1" indent="-228600" algn="l" defTabSz="889000" latinLnBrk="1">
                <a:lnSpc>
                  <a:spcPct val="14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en-US" altLang="ko-KR" sz="2000" b="0" kern="1200" dirty="0">
                  <a:latin typeface="맑은 고딕"/>
                  <a:ea typeface="맑은 고딕"/>
                </a:rPr>
                <a:t>2020</a:t>
              </a:r>
              <a:r>
                <a:rPr lang="ko-KR" altLang="en-US" sz="2000" b="0" kern="1200" dirty="0">
                  <a:latin typeface="맑은 고딕"/>
                  <a:ea typeface="맑은 고딕"/>
                </a:rPr>
                <a:t>년 </a:t>
              </a:r>
              <a:r>
                <a:rPr lang="en-US" altLang="ko-KR" sz="2000" b="0" kern="1200" dirty="0">
                  <a:latin typeface="맑은 고딕"/>
                  <a:ea typeface="맑은 고딕"/>
                </a:rPr>
                <a:t>1</a:t>
              </a:r>
              <a:r>
                <a:rPr lang="ko-KR" altLang="en-US" sz="2000" b="0" kern="1200" dirty="0">
                  <a:latin typeface="맑은 고딕"/>
                  <a:ea typeface="맑은 고딕"/>
                </a:rPr>
                <a:t>학기 이전 입학생은 </a:t>
              </a:r>
              <a:r>
                <a:rPr lang="en-US" altLang="ko-KR" sz="2000" b="0" kern="1200" dirty="0">
                  <a:latin typeface="맑은 고딕"/>
                  <a:ea typeface="맑은 고딕"/>
                </a:rPr>
                <a:t>120</a:t>
              </a:r>
              <a:r>
                <a:rPr lang="ko-KR" altLang="en-US" sz="2000" b="0" kern="1200" dirty="0">
                  <a:latin typeface="맑은 고딕"/>
                  <a:ea typeface="맑은 고딕"/>
                </a:rPr>
                <a:t>시간 이상 </a:t>
              </a:r>
              <a:r>
                <a:rPr lang="ko-KR" altLang="en-US" sz="2000" b="0" kern="1200" dirty="0" smtClean="0">
                  <a:latin typeface="맑은 고딕"/>
                  <a:ea typeface="맑은 고딕"/>
                </a:rPr>
                <a:t>실시</a:t>
              </a:r>
              <a:endParaRPr lang="ko-KR" altLang="en-US" sz="2000" b="0" kern="1200" dirty="0">
                <a:latin typeface="맑은 고딕"/>
                <a:ea typeface="맑은 고딕"/>
              </a:endParaRPr>
            </a:p>
          </p:txBody>
        </p:sp>
        <p:sp>
          <p:nvSpPr>
            <p:cNvPr id="12" name="모서리가 둥근 직사각형 11"/>
            <p:cNvSpPr/>
            <p:nvPr/>
          </p:nvSpPr>
          <p:spPr>
            <a:xfrm>
              <a:off x="947222" y="1155179"/>
              <a:ext cx="5707380" cy="738000"/>
            </a:xfrm>
            <a:prstGeom prst="roundRect">
              <a:avLst>
                <a:gd name="adj" fmla="val 16667"/>
              </a:avLst>
            </a:prstGeom>
            <a:solidFill>
              <a:schemeClr val="accent2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13" name="TextBox 12"/>
            <p:cNvSpPr txBox="1"/>
            <p:nvPr/>
          </p:nvSpPr>
          <p:spPr>
            <a:xfrm>
              <a:off x="983248" y="1191205"/>
              <a:ext cx="5635328" cy="665948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215725" tIns="0" rIns="215725" bIns="0" anchor="ctr" anchorCtr="0">
              <a:noAutofit/>
            </a:bodyPr>
            <a:lstStyle/>
            <a:p>
              <a:pPr lvl="0" algn="l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2000" kern="1200" dirty="0">
                  <a:latin typeface="HY헤드라인M"/>
                  <a:ea typeface="HY헤드라인M"/>
                </a:rPr>
                <a:t>실습시간 기준</a:t>
              </a: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539552" y="4366293"/>
              <a:ext cx="8153400" cy="1929375"/>
            </a:xfrm>
            <a:prstGeom prst="rect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accent2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rgbClr r="0" g="0" b="0"/>
            </a:fontRef>
          </p:style>
        </p:sp>
        <p:sp>
          <p:nvSpPr>
            <p:cNvPr id="15" name="TextBox 14"/>
            <p:cNvSpPr txBox="1"/>
            <p:nvPr/>
          </p:nvSpPr>
          <p:spPr>
            <a:xfrm>
              <a:off x="539552" y="4320747"/>
              <a:ext cx="8153400" cy="1929375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rgbClr r="0" g="0" b="0"/>
            </a:fontRef>
          </p:style>
          <p:txBody>
            <a:bodyPr vert="horz" wrap="square" lIns="632794" tIns="520700" rIns="632794" bIns="142240" anchor="t" anchorCtr="0">
              <a:noAutofit/>
            </a:bodyPr>
            <a:lstStyle/>
            <a:p>
              <a:pPr marL="228600" lvl="1" indent="-228600" algn="l" defTabSz="889000" latinLnBrk="1">
                <a:lnSpc>
                  <a:spcPct val="14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sz="2000" b="1" kern="1200" dirty="0">
                  <a:latin typeface="맑은 고딕"/>
                  <a:ea typeface="맑은 고딕"/>
                </a:rPr>
                <a:t>실습생 </a:t>
              </a:r>
              <a:r>
                <a:rPr lang="en-US" altLang="ko-KR" sz="2000" b="1" kern="1200" dirty="0">
                  <a:latin typeface="맑은 고딕"/>
                  <a:ea typeface="맑은 고딕"/>
                </a:rPr>
                <a:t>1</a:t>
              </a:r>
              <a:r>
                <a:rPr lang="ko-KR" altLang="en-US" sz="2000" b="1" kern="1200" dirty="0">
                  <a:latin typeface="맑은 고딕"/>
                  <a:ea typeface="맑은 고딕"/>
                </a:rPr>
                <a:t>인당 </a:t>
              </a:r>
              <a:r>
                <a:rPr lang="en-US" altLang="ko-KR" sz="2000" b="1" kern="1200" dirty="0">
                  <a:latin typeface="맑은 고딕"/>
                  <a:ea typeface="맑은 고딕"/>
                </a:rPr>
                <a:t>10</a:t>
              </a:r>
              <a:r>
                <a:rPr lang="ko-KR" altLang="en-US" sz="2000" b="1" kern="1200" dirty="0">
                  <a:latin typeface="맑은 고딕"/>
                  <a:ea typeface="맑은 고딕"/>
                </a:rPr>
                <a:t>만원 내외</a:t>
              </a:r>
            </a:p>
            <a:p>
              <a:pPr marL="228600" lvl="1" indent="-228600" algn="l" defTabSz="889000" latinLnBrk="1">
                <a:lnSpc>
                  <a:spcPct val="14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sz="2000" b="1" kern="1200" dirty="0">
                  <a:latin typeface="맑은 고딕"/>
                  <a:ea typeface="맑은 고딕"/>
                </a:rPr>
                <a:t>주의 </a:t>
              </a:r>
              <a:r>
                <a:rPr lang="en-US" altLang="ko-KR" sz="2000" b="1" kern="1200" dirty="0">
                  <a:latin typeface="맑은 고딕"/>
                  <a:ea typeface="맑은 고딕"/>
                </a:rPr>
                <a:t>: </a:t>
              </a:r>
              <a:r>
                <a:rPr lang="ko-KR" altLang="en-US" sz="2000" b="1" kern="1200" dirty="0">
                  <a:latin typeface="맑은 고딕"/>
                  <a:ea typeface="맑은 고딕"/>
                </a:rPr>
                <a:t>실습기관은 ‘후원금’</a:t>
              </a:r>
              <a:r>
                <a:rPr lang="en-US" altLang="ko-KR" sz="2000" b="1" kern="1200" dirty="0">
                  <a:latin typeface="맑은 고딕"/>
                  <a:ea typeface="맑은 고딕"/>
                </a:rPr>
                <a:t>, ‘</a:t>
              </a:r>
              <a:r>
                <a:rPr lang="ko-KR" altLang="en-US" sz="2000" b="1" kern="1200" dirty="0">
                  <a:latin typeface="맑은 고딕"/>
                  <a:ea typeface="맑은 고딕"/>
                </a:rPr>
                <a:t>실습 이외의 교육’ 등의 명목으로 실습생에게 추가비용을 요구해서는 안 됨</a:t>
              </a:r>
            </a:p>
          </p:txBody>
        </p:sp>
        <p:sp>
          <p:nvSpPr>
            <p:cNvPr id="16" name="모서리가 둥근 직사각형 15"/>
            <p:cNvSpPr/>
            <p:nvPr/>
          </p:nvSpPr>
          <p:spPr>
            <a:xfrm>
              <a:off x="911196" y="3997293"/>
              <a:ext cx="5707380" cy="738000"/>
            </a:xfrm>
            <a:prstGeom prst="roundRect">
              <a:avLst>
                <a:gd name="adj" fmla="val 16667"/>
              </a:avLst>
            </a:prstGeom>
            <a:solidFill>
              <a:schemeClr val="accent2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17" name="TextBox 16"/>
            <p:cNvSpPr txBox="1"/>
            <p:nvPr/>
          </p:nvSpPr>
          <p:spPr>
            <a:xfrm>
              <a:off x="983248" y="4039602"/>
              <a:ext cx="5635328" cy="665948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215725" tIns="0" rIns="215725" bIns="0" anchor="ctr" anchorCtr="0">
              <a:noAutofit/>
            </a:bodyPr>
            <a:lstStyle/>
            <a:p>
              <a:pPr lvl="0" algn="l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2000" dirty="0">
                  <a:latin typeface="HY헤드라인M"/>
                  <a:ea typeface="HY헤드라인M"/>
                </a:rPr>
                <a:t>실습비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현장실습 내용</a:t>
            </a:r>
            <a:r>
              <a:rPr lang="en-US" altLang="ko-KR" dirty="0"/>
              <a:t>(</a:t>
            </a:r>
            <a:r>
              <a:rPr lang="en-US" altLang="ko-KR" dirty="0" smtClean="0"/>
              <a:t>p.6)</a:t>
            </a:r>
            <a:endParaRPr lang="ko-KR" altLang="en-US" dirty="0"/>
          </a:p>
        </p:txBody>
      </p:sp>
      <p:graphicFrame>
        <p:nvGraphicFramePr>
          <p:cNvPr id="6" name="내용 개체 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3794946"/>
              </p:ext>
            </p:extLst>
          </p:nvPr>
        </p:nvGraphicFramePr>
        <p:xfrm>
          <a:off x="533400" y="1196753"/>
          <a:ext cx="8153400" cy="530495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7024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7220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10445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0648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39811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실습내용</a:t>
                      </a:r>
                      <a:endParaRPr lang="ko-KR" altLang="en-US" b="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과제물</a:t>
                      </a:r>
                      <a:endParaRPr lang="ko-KR" altLang="en-US" b="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084466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필수</a:t>
                      </a:r>
                      <a:endParaRPr lang="en-US" altLang="ko-KR" sz="200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2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공통</a:t>
                      </a:r>
                      <a:endParaRPr lang="en-US" altLang="ko-KR" sz="200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2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내용</a:t>
                      </a:r>
                      <a:endParaRPr lang="ko-KR" altLang="en-US" sz="2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오리엔테이션</a:t>
                      </a:r>
                      <a:endParaRPr lang="ko-KR" altLang="en-US" sz="2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smtClean="0">
                          <a:latin typeface="맑은 고딕" pitchFamily="50" charset="-127"/>
                          <a:ea typeface="맑은 고딕" pitchFamily="50" charset="-127"/>
                        </a:rPr>
                        <a:t>기관 및 지역소개</a:t>
                      </a:r>
                      <a:r>
                        <a:rPr lang="en-US" altLang="ko-KR" b="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b="0" dirty="0" smtClean="0">
                          <a:latin typeface="맑은 고딕" pitchFamily="50" charset="-127"/>
                          <a:ea typeface="맑은 고딕" pitchFamily="50" charset="-127"/>
                        </a:rPr>
                        <a:t>대상집단의 이해</a:t>
                      </a:r>
                      <a:endParaRPr lang="en-US" altLang="ko-KR" b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실습생의 자세와 역할</a:t>
                      </a:r>
                      <a:endParaRPr lang="en-US" altLang="ko-KR" b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실습일정과 과제 안내</a:t>
                      </a:r>
                      <a:endParaRPr lang="ko-KR" altLang="en-US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맑은 고딕" pitchFamily="50" charset="-127"/>
                          <a:ea typeface="맑은 고딕" pitchFamily="50" charset="-127"/>
                        </a:rPr>
                        <a:t>기관분석보고서</a:t>
                      </a:r>
                      <a:endParaRPr lang="en-US" altLang="ko-KR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맑은 고딕" pitchFamily="50" charset="-127"/>
                          <a:ea typeface="맑은 고딕" pitchFamily="50" charset="-127"/>
                        </a:rPr>
                        <a:t>실습일지</a:t>
                      </a:r>
                      <a:endParaRPr lang="ko-KR" altLang="en-US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5912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2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행정업무</a:t>
                      </a:r>
                      <a:endParaRPr lang="ko-KR" altLang="en-US" sz="2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smtClean="0">
                          <a:latin typeface="맑은 고딕" pitchFamily="50" charset="-127"/>
                          <a:ea typeface="맑은 고딕" pitchFamily="50" charset="-127"/>
                        </a:rPr>
                        <a:t>기관운영</a:t>
                      </a:r>
                      <a:endParaRPr lang="en-US" altLang="ko-KR" b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b="0" dirty="0" smtClean="0">
                          <a:latin typeface="맑은 고딕" pitchFamily="50" charset="-127"/>
                          <a:ea typeface="맑은 고딕" pitchFamily="50" charset="-127"/>
                        </a:rPr>
                        <a:t>각종 행정절차</a:t>
                      </a:r>
                      <a:r>
                        <a:rPr lang="en-US" altLang="ko-KR" b="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예</a:t>
                      </a:r>
                      <a:r>
                        <a:rPr lang="en-US" altLang="ko-KR" b="0" dirty="0" smtClean="0"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b="0" dirty="0" smtClean="0">
                          <a:latin typeface="맑은 고딕" pitchFamily="50" charset="-127"/>
                          <a:ea typeface="맑은 고딕" pitchFamily="50" charset="-127"/>
                        </a:rPr>
                        <a:t>결산 관련 내용</a:t>
                      </a:r>
                      <a:endParaRPr lang="ko-KR" altLang="en-US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59125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필수</a:t>
                      </a:r>
                      <a:endParaRPr lang="en-US" altLang="ko-KR" sz="200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2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선택</a:t>
                      </a:r>
                      <a:endParaRPr lang="ko-KR" altLang="en-US" sz="2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사례관리</a:t>
                      </a:r>
                      <a:endParaRPr lang="ko-KR" altLang="en-US" sz="2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사례접수</a:t>
                      </a:r>
                      <a:r>
                        <a:rPr lang="en-US" altLang="ko-KR" b="0" dirty="0" smtClean="0"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lang="ko-KR" altLang="en-US" b="0" dirty="0" smtClean="0">
                          <a:latin typeface="맑은 고딕" pitchFamily="50" charset="-127"/>
                          <a:ea typeface="맑은 고딕" pitchFamily="50" charset="-127"/>
                        </a:rPr>
                        <a:t>회의</a:t>
                      </a:r>
                      <a:r>
                        <a:rPr lang="en-US" altLang="ko-KR" b="0" dirty="0" smtClean="0"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lang="ko-KR" altLang="en-US" b="0" dirty="0" smtClean="0">
                          <a:latin typeface="맑은 고딕" pitchFamily="50" charset="-127"/>
                          <a:ea typeface="맑은 고딕" pitchFamily="50" charset="-127"/>
                        </a:rPr>
                        <a:t>개입</a:t>
                      </a:r>
                      <a:r>
                        <a:rPr lang="en-US" altLang="ko-KR" b="0" dirty="0" smtClean="0"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lang="ko-KR" altLang="en-US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자원연결</a:t>
                      </a:r>
                      <a:r>
                        <a:rPr lang="en-US" altLang="ko-KR" b="0" dirty="0" smtClean="0"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lang="ko-KR" altLang="en-US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사후지도</a:t>
                      </a:r>
                      <a:endParaRPr lang="ko-KR" altLang="en-US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맑은 고딕" pitchFamily="50" charset="-127"/>
                          <a:ea typeface="맑은 고딕" pitchFamily="50" charset="-127"/>
                        </a:rPr>
                        <a:t>사례</a:t>
                      </a:r>
                      <a:endParaRPr lang="en-US" altLang="ko-KR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맑은 고딕" pitchFamily="50" charset="-127"/>
                          <a:ea typeface="맑은 고딕" pitchFamily="50" charset="-127"/>
                        </a:rPr>
                        <a:t>보고서</a:t>
                      </a:r>
                      <a:endParaRPr lang="ko-KR" altLang="en-US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7187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2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집단지도</a:t>
                      </a:r>
                      <a:endParaRPr lang="ko-KR" altLang="en-US" sz="2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집단활동 계획 및 진행</a:t>
                      </a:r>
                      <a:endParaRPr lang="ko-KR" altLang="en-US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맑은 고딕" pitchFamily="50" charset="-127"/>
                          <a:ea typeface="맑은 고딕" pitchFamily="50" charset="-127"/>
                        </a:rPr>
                        <a:t>집단활동</a:t>
                      </a:r>
                      <a:endParaRPr lang="en-US" altLang="ko-KR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맑은 고딕" pitchFamily="50" charset="-127"/>
                          <a:ea typeface="맑은 고딕" pitchFamily="50" charset="-127"/>
                        </a:rPr>
                        <a:t>기록</a:t>
                      </a:r>
                      <a:endParaRPr lang="ko-KR" altLang="en-US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83142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2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지역복지</a:t>
                      </a:r>
                      <a:r>
                        <a:rPr lang="en-US" altLang="ko-KR" sz="20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20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및</a:t>
                      </a:r>
                      <a:endParaRPr lang="en-US" altLang="ko-KR" sz="2000" b="1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20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정책개발</a:t>
                      </a:r>
                      <a:endParaRPr lang="ko-KR" altLang="en-US" sz="2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지역사회조직</a:t>
                      </a:r>
                      <a:r>
                        <a:rPr lang="en-US" altLang="ko-KR" b="0" dirty="0" smtClean="0"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en-US" altLang="ko-KR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정책개발 및 평가</a:t>
                      </a:r>
                      <a:r>
                        <a:rPr lang="en-US" altLang="ko-KR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</a:p>
                    <a:p>
                      <a:pPr algn="ctr" latinLnBrk="1"/>
                      <a:r>
                        <a:rPr lang="ko-KR" altLang="en-US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사회행동</a:t>
                      </a:r>
                      <a:endParaRPr lang="en-US" altLang="ko-KR" b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맑은 고딕" pitchFamily="50" charset="-127"/>
                          <a:ea typeface="맑은 고딕" pitchFamily="50" charset="-127"/>
                        </a:rPr>
                        <a:t>계획서 및 과정기록</a:t>
                      </a:r>
                      <a:endParaRPr lang="ko-KR" altLang="en-US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75912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선택</a:t>
                      </a:r>
                      <a:endParaRPr lang="ko-KR" altLang="en-US" sz="2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선택활동</a:t>
                      </a:r>
                      <a:endParaRPr lang="ko-KR" altLang="en-US" sz="2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smtClean="0">
                          <a:latin typeface="맑은 고딕" pitchFamily="50" charset="-127"/>
                          <a:ea typeface="맑은 고딕" pitchFamily="50" charset="-127"/>
                        </a:rPr>
                        <a:t>개별상담</a:t>
                      </a:r>
                      <a:r>
                        <a:rPr lang="en-US" altLang="ko-KR" b="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b="0" dirty="0" smtClean="0">
                          <a:latin typeface="맑은 고딕" pitchFamily="50" charset="-127"/>
                          <a:ea typeface="맑은 고딕" pitchFamily="50" charset="-127"/>
                        </a:rPr>
                        <a:t>가족상담</a:t>
                      </a:r>
                      <a:r>
                        <a:rPr lang="en-US" altLang="ko-KR" b="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b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프로포절</a:t>
                      </a:r>
                      <a:r>
                        <a:rPr lang="ko-KR" altLang="en-US" b="0" dirty="0" smtClean="0">
                          <a:latin typeface="맑은 고딕" pitchFamily="50" charset="-127"/>
                          <a:ea typeface="맑은 고딕" pitchFamily="50" charset="-127"/>
                        </a:rPr>
                        <a:t> 작성</a:t>
                      </a:r>
                      <a:r>
                        <a:rPr lang="en-US" altLang="ko-KR" b="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사회조사</a:t>
                      </a:r>
                      <a:r>
                        <a:rPr lang="en-US" altLang="ko-KR" b="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b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타기관방문</a:t>
                      </a:r>
                      <a:r>
                        <a:rPr lang="en-US" altLang="ko-KR" b="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지역탐방</a:t>
                      </a:r>
                      <a:r>
                        <a:rPr lang="en-US" altLang="ko-KR" b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lang="ko-KR" altLang="en-US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맑은 고딕" pitchFamily="50" charset="-127"/>
                          <a:ea typeface="맑은 고딕" pitchFamily="50" charset="-127"/>
                        </a:rPr>
                        <a:t>관련</a:t>
                      </a:r>
                      <a:endParaRPr lang="en-US" altLang="ko-KR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맑은 고딕" pitchFamily="50" charset="-127"/>
                          <a:ea typeface="맑은 고딕" pitchFamily="50" charset="-127"/>
                        </a:rPr>
                        <a:t>보고서</a:t>
                      </a:r>
                      <a:endParaRPr lang="ko-KR" altLang="en-US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현장실습 과정</a:t>
            </a:r>
            <a:r>
              <a:rPr lang="en-US" altLang="ko-KR" dirty="0"/>
              <a:t>(</a:t>
            </a:r>
            <a:r>
              <a:rPr lang="en-US" altLang="ko-KR" dirty="0" smtClean="0"/>
              <a:t>p.7)</a:t>
            </a:r>
            <a:endParaRPr lang="ko-KR" altLang="en-US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 bwMode="auto">
          <a:xfrm>
            <a:off x="4932040" y="5733256"/>
            <a:ext cx="1152128" cy="57606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670" y="1124744"/>
            <a:ext cx="7394860" cy="56167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현장실습 과정</a:t>
            </a:r>
            <a:r>
              <a:rPr lang="en-US" altLang="ko-KR" dirty="0"/>
              <a:t>(</a:t>
            </a:r>
            <a:r>
              <a:rPr lang="en-US" altLang="ko-KR" dirty="0" smtClean="0"/>
              <a:t>p.8-15)</a:t>
            </a:r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3450160"/>
              </p:ext>
            </p:extLst>
          </p:nvPr>
        </p:nvGraphicFramePr>
        <p:xfrm>
          <a:off x="971600" y="1268760"/>
          <a:ext cx="7416824" cy="5040560"/>
        </p:xfrm>
        <a:graphic>
          <a:graphicData uri="http://schemas.openxmlformats.org/drawingml/2006/table">
            <a:tbl>
              <a:tblPr/>
              <a:tblGrid>
                <a:gridCol w="158417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83264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 과업</a:t>
                      </a: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04056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실습준비</a:t>
                      </a: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00100" marR="0" lvl="1" indent="-3429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 </a:t>
                      </a:r>
                      <a:r>
                        <a:rPr lang="ko-KR" altLang="en-US" sz="16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오리엔테이션 참석</a:t>
                      </a:r>
                      <a:endParaRPr lang="ko-KR" altLang="en-US" sz="1600" b="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040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00100" marR="0" lvl="1" indent="-3429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 기관 찾아보고 </a:t>
                      </a:r>
                      <a:r>
                        <a:rPr lang="ko-KR" altLang="en-US" sz="16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지도교수와　상의　후　정하기</a:t>
                      </a:r>
                      <a:endParaRPr lang="ko-KR" altLang="en-US" sz="1600" b="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040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00100" marR="0" lvl="1" indent="-3429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실습공문 발송 요청하기</a:t>
                      </a: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040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00100" marR="0" lvl="1" indent="-3429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기관 서류 도착 여부 메일 확인하기</a:t>
                      </a: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040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81050" marR="0" lvl="1" indent="-285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 분야 사전 학습하기</a:t>
                      </a: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04056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실습전반부</a:t>
                      </a: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81050" marR="0" lvl="1" indent="-285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 기관 운영에 대해 전반적으로 파악하기</a:t>
                      </a: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040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81050" marR="0" lvl="1" indent="-285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실습기관 구성원들과 관계 형성하기</a:t>
                      </a: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5040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81050" marR="0" lvl="1" indent="-285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 일지 작성하기</a:t>
                      </a: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5040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81050" marR="0" lvl="1" indent="-285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6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16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주차 </a:t>
                      </a: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 진행 보고 메일 보내기</a:t>
                      </a: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472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현장실습 과정</a:t>
            </a:r>
            <a:r>
              <a:rPr lang="en-US" altLang="ko-KR" dirty="0"/>
              <a:t>(</a:t>
            </a:r>
            <a:r>
              <a:rPr lang="en-US" altLang="ko-KR" dirty="0" smtClean="0"/>
              <a:t>p.8-15)</a:t>
            </a:r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1953585"/>
              </p:ext>
            </p:extLst>
          </p:nvPr>
        </p:nvGraphicFramePr>
        <p:xfrm>
          <a:off x="755576" y="1268761"/>
          <a:ext cx="7632848" cy="4896546"/>
        </p:xfrm>
        <a:graphic>
          <a:graphicData uri="http://schemas.openxmlformats.org/drawingml/2006/table">
            <a:tbl>
              <a:tblPr/>
              <a:tblGrid>
                <a:gridCol w="18722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76064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040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 과업</a:t>
                      </a: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49062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실습중반부</a:t>
                      </a: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81050" marR="0" lvl="1" indent="-285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지도교수 실습기관 </a:t>
                      </a:r>
                      <a:r>
                        <a:rPr lang="ko-KR" altLang="en-US" sz="16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방문</a:t>
                      </a:r>
                      <a:endParaRPr lang="ko-KR" altLang="en-US" sz="1600" b="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490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81050" marR="0" lvl="1" indent="-28575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6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기관 </a:t>
                      </a: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분석 보고서 및 중간 평가서 </a:t>
                      </a:r>
                      <a:r>
                        <a:rPr lang="ko-KR" altLang="en-US" sz="16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작성하기</a:t>
                      </a:r>
                      <a:r>
                        <a:rPr lang="en-US" altLang="ko-KR" sz="16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(10</a:t>
                      </a:r>
                      <a:r>
                        <a:rPr lang="ko-KR" altLang="en-US" sz="16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회차</a:t>
                      </a:r>
                      <a:r>
                        <a:rPr lang="en-US" altLang="ko-KR" sz="16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600" b="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490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81050" marR="0" lvl="1" indent="-285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 세미나 </a:t>
                      </a:r>
                      <a:r>
                        <a:rPr lang="ko-KR" altLang="en-US" sz="16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참석하기</a:t>
                      </a:r>
                      <a:r>
                        <a:rPr lang="en-US" altLang="ko-KR" sz="16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(4</a:t>
                      </a:r>
                      <a:r>
                        <a:rPr lang="ko-KR" altLang="en-US" sz="16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</a:t>
                      </a:r>
                      <a:r>
                        <a:rPr lang="en-US" altLang="ko-KR" sz="16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600" b="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49062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실습후반부</a:t>
                      </a: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81050" marR="0" lvl="1" indent="-285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 선택 활동 계획하기</a:t>
                      </a: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490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81050" marR="0" lvl="1" indent="-285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 선택 활동 수행하기</a:t>
                      </a: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490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81050" marR="0" lvl="1" indent="-285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 마무리 준비하기</a:t>
                      </a: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49062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실습종결</a:t>
                      </a: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81050" marR="0" lvl="1" indent="-285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 서류 확인하기</a:t>
                      </a: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5490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81050" marR="0" lvl="1" indent="-285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 보고서 제출하기</a:t>
                      </a:r>
                    </a:p>
                  </a:txBody>
                  <a:tcPr marL="41895" marR="41895" marT="11583" marB="115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0341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현장실습 제출서류</a:t>
            </a:r>
            <a:r>
              <a:rPr lang="en-US" altLang="ko-KR" b="0" dirty="0" smtClean="0">
                <a:latin typeface="HY헤드라인M" pitchFamily="18" charset="-127"/>
                <a:ea typeface="HY헤드라인M" pitchFamily="18" charset="-127"/>
              </a:rPr>
              <a:t>(p.16-62)</a:t>
            </a:r>
            <a:endParaRPr lang="ko-KR" altLang="en-US" b="0" dirty="0"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9109235"/>
              </p:ext>
            </p:extLst>
          </p:nvPr>
        </p:nvGraphicFramePr>
        <p:xfrm>
          <a:off x="217612" y="1268760"/>
          <a:ext cx="8784975" cy="5305231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3610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52839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00900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30336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420283"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600" b="0" dirty="0">
                          <a:latin typeface="맑은 고딕" pitchFamily="50" charset="-127"/>
                          <a:ea typeface="맑은 고딕" pitchFamily="50" charset="-127"/>
                        </a:rPr>
                        <a:t>제출자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6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제출기관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600" b="0" dirty="0" err="1">
                          <a:latin typeface="맑은 고딕" pitchFamily="50" charset="-127"/>
                          <a:ea typeface="맑은 고딕" pitchFamily="50" charset="-127"/>
                        </a:rPr>
                        <a:t>제출서류명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600" b="0" dirty="0">
                          <a:latin typeface="맑은 고딕" pitchFamily="50" charset="-127"/>
                          <a:ea typeface="맑은 고딕" pitchFamily="50" charset="-127"/>
                        </a:rPr>
                        <a:t>제출시기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600" b="0" dirty="0">
                          <a:latin typeface="맑은 고딕" pitchFamily="50" charset="-127"/>
                          <a:ea typeface="맑은 고딕" pitchFamily="50" charset="-127"/>
                        </a:rPr>
                        <a:t>서류양식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6384">
                <a:tc rowSpan="2"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600" b="0" dirty="0">
                          <a:latin typeface="맑은 고딕" pitchFamily="50" charset="-127"/>
                          <a:ea typeface="맑은 고딕" pitchFamily="50" charset="-127"/>
                        </a:rPr>
                        <a:t>실습생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600" b="0" dirty="0">
                          <a:latin typeface="맑은 고딕" pitchFamily="50" charset="-127"/>
                          <a:ea typeface="맑은 고딕" pitchFamily="50" charset="-127"/>
                        </a:rPr>
                        <a:t>기관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en-US" altLang="ko-KR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1. </a:t>
                      </a: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실습신청서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baseline="0">
                          <a:latin typeface="맑은 고딕" pitchFamily="50" charset="-127"/>
                          <a:ea typeface="맑은 고딕" pitchFamily="50" charset="-127"/>
                        </a:rPr>
                        <a:t>실습전</a:t>
                      </a:r>
                      <a:endParaRPr lang="ko-KR" altLang="en-US" sz="1400" b="0" baseline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서류양식 </a:t>
                      </a:r>
                      <a:r>
                        <a:rPr lang="en-US" altLang="ko-KR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1. 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63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en-US" altLang="ko-KR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2. </a:t>
                      </a: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실습생 프로파일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 err="1">
                          <a:latin typeface="맑은 고딕" pitchFamily="50" charset="-127"/>
                          <a:ea typeface="맑은 고딕" pitchFamily="50" charset="-127"/>
                        </a:rPr>
                        <a:t>실습전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서류양식 </a:t>
                      </a:r>
                      <a:r>
                        <a:rPr lang="en-US" altLang="ko-KR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2. 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6384">
                <a:tc rowSpan="5"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600" b="0" dirty="0">
                          <a:latin typeface="맑은 고딕" pitchFamily="50" charset="-127"/>
                          <a:ea typeface="맑은 고딕" pitchFamily="50" charset="-127"/>
                        </a:rPr>
                        <a:t>기관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600" b="0">
                          <a:latin typeface="맑은 고딕" pitchFamily="50" charset="-127"/>
                          <a:ea typeface="맑은 고딕" pitchFamily="50" charset="-127"/>
                        </a:rPr>
                        <a:t>학교</a:t>
                      </a:r>
                      <a:endParaRPr lang="ko-KR" altLang="en-US" sz="1600" b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en-US" altLang="ko-KR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1. </a:t>
                      </a: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실습지도 계획서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 err="1">
                          <a:latin typeface="맑은 고딕" pitchFamily="50" charset="-127"/>
                          <a:ea typeface="맑은 고딕" pitchFamily="50" charset="-127"/>
                        </a:rPr>
                        <a:t>실습전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baseline="0">
                          <a:latin typeface="맑은 고딕" pitchFamily="50" charset="-127"/>
                          <a:ea typeface="맑은 고딕" pitchFamily="50" charset="-127"/>
                        </a:rPr>
                        <a:t>서류양식 </a:t>
                      </a:r>
                      <a:r>
                        <a:rPr lang="en-US" altLang="ko-KR" sz="1400" b="0" baseline="0">
                          <a:latin typeface="맑은 고딕" pitchFamily="50" charset="-127"/>
                          <a:ea typeface="맑은 고딕" pitchFamily="50" charset="-127"/>
                        </a:rPr>
                        <a:t>3. </a:t>
                      </a:r>
                      <a:endParaRPr lang="ko-KR" altLang="en-US" sz="1400" b="0" baseline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63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en-US" altLang="ko-KR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2. </a:t>
                      </a: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실습기관 및 지도자 프로파일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 err="1">
                          <a:latin typeface="맑은 고딕" pitchFamily="50" charset="-127"/>
                          <a:ea typeface="맑은 고딕" pitchFamily="50" charset="-127"/>
                        </a:rPr>
                        <a:t>실습전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서류양식 </a:t>
                      </a:r>
                      <a:r>
                        <a:rPr lang="en-US" altLang="ko-KR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4. 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63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en-US" altLang="ko-KR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3. </a:t>
                      </a: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실습생 출근부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종결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서류양식 </a:t>
                      </a:r>
                      <a:r>
                        <a:rPr lang="en-US" altLang="ko-KR" sz="14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10.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63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en-US" altLang="ko-KR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4. </a:t>
                      </a: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실습평가서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종결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서류양식 </a:t>
                      </a:r>
                      <a:r>
                        <a:rPr lang="en-US" altLang="ko-KR" sz="14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12. 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753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60000"/>
                        </a:lnSpc>
                      </a:pPr>
                      <a:r>
                        <a:rPr lang="en-US" altLang="ko-KR" sz="1400" b="0" kern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5. </a:t>
                      </a:r>
                      <a:r>
                        <a:rPr lang="ko-KR" altLang="en-US" sz="1400" b="0" kern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현장실습확인서</a:t>
                      </a:r>
                      <a:endParaRPr lang="ko-KR" altLang="en-US" sz="1400" b="0" kern="12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종결</a:t>
                      </a:r>
                      <a:endParaRPr lang="ko-KR" altLang="en-US" sz="1400" b="0" baseline="0" dirty="0" smtClean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서류양식 </a:t>
                      </a:r>
                      <a:r>
                        <a:rPr lang="en-US" altLang="ko-KR" sz="14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11.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76384">
                <a:tc rowSpan="6"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600" b="0" dirty="0">
                          <a:latin typeface="맑은 고딕" pitchFamily="50" charset="-127"/>
                          <a:ea typeface="맑은 고딕" pitchFamily="50" charset="-127"/>
                        </a:rPr>
                        <a:t>실습생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kern="1200" baseline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학교</a:t>
                      </a: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60000"/>
                        </a:lnSpc>
                      </a:pPr>
                      <a:r>
                        <a:rPr lang="ko-KR" altLang="en-US" sz="1400" b="0" kern="12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 </a:t>
                      </a:r>
                      <a:r>
                        <a:rPr lang="en-US" altLang="ko-KR" sz="1400" b="0" kern="12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1. </a:t>
                      </a:r>
                      <a:r>
                        <a:rPr lang="ko-KR" altLang="en-US" sz="1400" b="0" kern="12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실습일지</a:t>
                      </a: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종결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서류양식 </a:t>
                      </a:r>
                      <a:r>
                        <a:rPr lang="en-US" altLang="ko-KR" sz="14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9. 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763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en-US" altLang="ko-KR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2. </a:t>
                      </a: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실습기관 분석 보고서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실습세미나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서류양식 </a:t>
                      </a:r>
                      <a:r>
                        <a:rPr lang="en-US" altLang="ko-KR" sz="14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5. 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763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en-US" altLang="ko-KR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3. </a:t>
                      </a: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실습중간평가서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실습세미나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서류양식 </a:t>
                      </a:r>
                      <a:r>
                        <a:rPr lang="en-US" altLang="ko-KR" sz="14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6. 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763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60000"/>
                        </a:lnSpc>
                      </a:pPr>
                      <a:r>
                        <a:rPr lang="en-US" altLang="ko-KR" sz="1400" b="0" kern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4. </a:t>
                      </a:r>
                      <a:r>
                        <a:rPr lang="ko-KR" altLang="en-US" sz="1400" b="0" kern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필수선택활동 평가서</a:t>
                      </a:r>
                      <a:endParaRPr lang="ko-KR" altLang="en-US" sz="1400" b="0" kern="12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실습세미나</a:t>
                      </a:r>
                      <a:endParaRPr lang="ko-KR" altLang="en-US" sz="1400" b="0" baseline="0" dirty="0" smtClean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서류양식 </a:t>
                      </a:r>
                      <a:r>
                        <a:rPr lang="en-US" altLang="ko-KR" sz="14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7. </a:t>
                      </a:r>
                      <a:endParaRPr lang="ko-KR" altLang="en-US" sz="1400" b="0" baseline="0" dirty="0" smtClean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342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en-US" altLang="ko-KR" sz="14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5. </a:t>
                      </a: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실습종결평가서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실습세미나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서류양식 </a:t>
                      </a:r>
                      <a:r>
                        <a:rPr lang="en-US" altLang="ko-KR" sz="14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8. 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3763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en-US" altLang="ko-KR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6. </a:t>
                      </a:r>
                      <a:r>
                        <a:rPr lang="ko-KR" altLang="en-US" sz="1400" b="0" baseline="0" dirty="0">
                          <a:latin typeface="맑은 고딕" pitchFamily="50" charset="-127"/>
                          <a:ea typeface="맑은 고딕" pitchFamily="50" charset="-127"/>
                        </a:rPr>
                        <a:t>각종 </a:t>
                      </a:r>
                      <a:r>
                        <a:rPr lang="ko-KR" altLang="en-US" sz="14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실습과제물 및 기타자료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종결</a:t>
                      </a: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endParaRPr lang="ko-KR" altLang="en-US" sz="1400" b="0" baseline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3996" marR="13996" marT="13996" marB="139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실습 시작 과정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 bwMode="auto">
          <a:xfrm>
            <a:off x="629039" y="1844824"/>
            <a:ext cx="1080120" cy="41044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실</a:t>
            </a:r>
            <a:endParaRPr lang="en-US" altLang="ko-KR" sz="3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3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습</a:t>
            </a:r>
            <a:endParaRPr lang="en-US" altLang="ko-KR" sz="3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</a:t>
            </a:r>
            <a:endParaRPr lang="en-US" altLang="ko-KR" sz="3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관</a:t>
            </a:r>
          </a:p>
        </p:txBody>
      </p:sp>
      <p:sp>
        <p:nvSpPr>
          <p:cNvPr id="7" name="직사각형 6"/>
          <p:cNvSpPr/>
          <p:nvPr/>
        </p:nvSpPr>
        <p:spPr bwMode="auto">
          <a:xfrm>
            <a:off x="7181767" y="1844824"/>
            <a:ext cx="1080120" cy="410445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</a:t>
            </a:r>
            <a:endParaRPr lang="en-US" altLang="ko-KR" sz="3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</a:t>
            </a:r>
          </a:p>
        </p:txBody>
      </p:sp>
      <p:sp>
        <p:nvSpPr>
          <p:cNvPr id="8" name="타원 7"/>
          <p:cNvSpPr/>
          <p:nvPr/>
        </p:nvSpPr>
        <p:spPr bwMode="auto">
          <a:xfrm>
            <a:off x="3761387" y="2024844"/>
            <a:ext cx="1368152" cy="385242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학</a:t>
            </a:r>
            <a:endParaRPr kumimoji="0" lang="en-US" altLang="ko-K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생</a:t>
            </a:r>
            <a:endParaRPr kumimoji="0" lang="ko-KR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10" name="직선 화살표 연결선 9"/>
          <p:cNvCxnSpPr/>
          <p:nvPr/>
        </p:nvCxnSpPr>
        <p:spPr bwMode="auto">
          <a:xfrm flipH="1">
            <a:off x="1781168" y="2204864"/>
            <a:ext cx="2232246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accent1">
                <a:lumMod val="5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3" name="직선 화살표 연결선 12"/>
          <p:cNvCxnSpPr/>
          <p:nvPr/>
        </p:nvCxnSpPr>
        <p:spPr bwMode="auto">
          <a:xfrm flipV="1">
            <a:off x="5072786" y="2455939"/>
            <a:ext cx="2068577" cy="9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accent1">
                <a:lumMod val="5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6" name="직선 화살표 연결선 15"/>
          <p:cNvCxnSpPr/>
          <p:nvPr/>
        </p:nvCxnSpPr>
        <p:spPr bwMode="auto">
          <a:xfrm flipH="1">
            <a:off x="1781169" y="3386771"/>
            <a:ext cx="5400598" cy="622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accent4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8" name="직선 화살표 연결선 17"/>
          <p:cNvCxnSpPr/>
          <p:nvPr/>
        </p:nvCxnSpPr>
        <p:spPr bwMode="auto">
          <a:xfrm>
            <a:off x="1781168" y="4653136"/>
            <a:ext cx="5360195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3" name="직선 화살표 연결선 22"/>
          <p:cNvCxnSpPr/>
          <p:nvPr/>
        </p:nvCxnSpPr>
        <p:spPr bwMode="auto">
          <a:xfrm flipH="1">
            <a:off x="4909115" y="5460101"/>
            <a:ext cx="2232248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accent4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5" name="직선 화살표 연결선 24"/>
          <p:cNvCxnSpPr/>
          <p:nvPr/>
        </p:nvCxnSpPr>
        <p:spPr bwMode="auto">
          <a:xfrm flipH="1">
            <a:off x="1740764" y="5661248"/>
            <a:ext cx="5400599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accent4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직선 화살표 연결선 31"/>
          <p:cNvCxnSpPr/>
          <p:nvPr/>
        </p:nvCxnSpPr>
        <p:spPr bwMode="auto">
          <a:xfrm>
            <a:off x="5129539" y="2996952"/>
            <a:ext cx="2011824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accent1">
                <a:lumMod val="5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4" name="TextBox 33"/>
          <p:cNvSpPr txBox="1"/>
          <p:nvPr/>
        </p:nvSpPr>
        <p:spPr>
          <a:xfrm>
            <a:off x="1997191" y="1733654"/>
            <a:ext cx="2304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① 실습기관 확인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003525" y="2029663"/>
            <a:ext cx="2304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②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실습기관 확인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072786" y="2610372"/>
            <a:ext cx="2304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③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서류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1, 2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제출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91991" y="2988404"/>
            <a:ext cx="2304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②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공문발송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129539" y="4216441"/>
            <a:ext cx="2304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④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서류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3, 4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제출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145611" y="5086272"/>
            <a:ext cx="2304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⑤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확인 메일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758389" y="5215263"/>
            <a:ext cx="2304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⑤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확인 메일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0441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실습 신청 서류 제출 기한</a:t>
            </a:r>
            <a:endParaRPr lang="ko-KR" altLang="en-US" dirty="0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4261845"/>
              </p:ext>
            </p:extLst>
          </p:nvPr>
        </p:nvGraphicFramePr>
        <p:xfrm>
          <a:off x="1043608" y="1340768"/>
          <a:ext cx="6768752" cy="24482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84376"/>
                <a:gridCol w="3384376"/>
              </a:tblGrid>
              <a:tr h="6030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/>
                        <a:t>실습기간</a:t>
                      </a:r>
                      <a:endParaRPr lang="ko-KR" alt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/>
                        <a:t>제출 기한</a:t>
                      </a:r>
                      <a:endParaRPr lang="ko-KR" altLang="en-US" sz="2000" dirty="0"/>
                    </a:p>
                  </a:txBody>
                  <a:tcPr anchor="ctr"/>
                </a:tc>
              </a:tr>
              <a:tr h="61506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/>
                        <a:t>7/1</a:t>
                      </a:r>
                      <a:r>
                        <a:rPr lang="en-US" altLang="ko-KR" sz="2000" baseline="0" dirty="0" smtClean="0"/>
                        <a:t> </a:t>
                      </a:r>
                      <a:r>
                        <a:rPr lang="ko-KR" altLang="en-US" sz="2000" baseline="0" dirty="0" smtClean="0"/>
                        <a:t>이후</a:t>
                      </a:r>
                      <a:endParaRPr lang="ko-KR" alt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solidFill>
                            <a:srgbClr val="C00000"/>
                          </a:solidFill>
                        </a:rPr>
                        <a:t>6</a:t>
                      </a:r>
                      <a:r>
                        <a:rPr lang="ko-KR" altLang="en-US" sz="2000" dirty="0" smtClean="0">
                          <a:solidFill>
                            <a:srgbClr val="C00000"/>
                          </a:solidFill>
                        </a:rPr>
                        <a:t>월 </a:t>
                      </a:r>
                      <a:r>
                        <a:rPr lang="en-US" altLang="ko-KR" sz="2000" dirty="0" smtClean="0">
                          <a:solidFill>
                            <a:srgbClr val="C00000"/>
                          </a:solidFill>
                        </a:rPr>
                        <a:t>20</a:t>
                      </a:r>
                      <a:r>
                        <a:rPr lang="ko-KR" altLang="en-US" sz="2000" dirty="0" smtClean="0">
                          <a:solidFill>
                            <a:srgbClr val="C00000"/>
                          </a:solidFill>
                        </a:rPr>
                        <a:t>일</a:t>
                      </a:r>
                      <a:endParaRPr lang="ko-KR" alt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  <a:tr h="61506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/>
                        <a:t>8/1</a:t>
                      </a:r>
                      <a:r>
                        <a:rPr lang="en-US" altLang="ko-KR" sz="2000" baseline="0" dirty="0" smtClean="0"/>
                        <a:t> </a:t>
                      </a:r>
                      <a:r>
                        <a:rPr lang="ko-KR" altLang="en-US" sz="2000" baseline="0" dirty="0" smtClean="0"/>
                        <a:t>이후</a:t>
                      </a:r>
                      <a:endParaRPr lang="ko-KR" alt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solidFill>
                            <a:srgbClr val="C00000"/>
                          </a:solidFill>
                        </a:rPr>
                        <a:t>7</a:t>
                      </a:r>
                      <a:r>
                        <a:rPr lang="ko-KR" altLang="en-US" sz="2000" dirty="0" smtClean="0">
                          <a:solidFill>
                            <a:srgbClr val="C00000"/>
                          </a:solidFill>
                        </a:rPr>
                        <a:t>월 </a:t>
                      </a:r>
                      <a:r>
                        <a:rPr lang="en-US" altLang="ko-KR" sz="2000" dirty="0" smtClean="0">
                          <a:solidFill>
                            <a:srgbClr val="C00000"/>
                          </a:solidFill>
                        </a:rPr>
                        <a:t>20</a:t>
                      </a:r>
                      <a:r>
                        <a:rPr lang="ko-KR" altLang="en-US" sz="2000" dirty="0" smtClean="0">
                          <a:solidFill>
                            <a:srgbClr val="C00000"/>
                          </a:solidFill>
                        </a:rPr>
                        <a:t>일</a:t>
                      </a:r>
                      <a:endParaRPr lang="ko-KR" alt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  <a:tr h="61506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/>
                        <a:t>9/1 </a:t>
                      </a:r>
                      <a:r>
                        <a:rPr lang="ko-KR" altLang="en-US" sz="2000" dirty="0" smtClean="0"/>
                        <a:t>이후</a:t>
                      </a:r>
                      <a:endParaRPr lang="ko-KR" alt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solidFill>
                            <a:srgbClr val="C00000"/>
                          </a:solidFill>
                        </a:rPr>
                        <a:t>8</a:t>
                      </a:r>
                      <a:r>
                        <a:rPr lang="ko-KR" altLang="en-US" sz="2000" dirty="0" smtClean="0">
                          <a:solidFill>
                            <a:srgbClr val="C00000"/>
                          </a:solidFill>
                        </a:rPr>
                        <a:t>월 </a:t>
                      </a:r>
                      <a:r>
                        <a:rPr lang="en-US" altLang="ko-KR" sz="2000" dirty="0" smtClean="0">
                          <a:solidFill>
                            <a:srgbClr val="C00000"/>
                          </a:solidFill>
                        </a:rPr>
                        <a:t>20</a:t>
                      </a:r>
                      <a:r>
                        <a:rPr lang="ko-KR" altLang="en-US" sz="2000" dirty="0" smtClean="0">
                          <a:solidFill>
                            <a:srgbClr val="C00000"/>
                          </a:solidFill>
                        </a:rPr>
                        <a:t>일</a:t>
                      </a:r>
                      <a:endParaRPr lang="ko-KR" alt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3159708"/>
              </p:ext>
            </p:extLst>
          </p:nvPr>
        </p:nvGraphicFramePr>
        <p:xfrm>
          <a:off x="1043608" y="3933056"/>
          <a:ext cx="6768752" cy="24482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84376"/>
                <a:gridCol w="3384376"/>
              </a:tblGrid>
              <a:tr h="6030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/>
                        <a:t>실습기간</a:t>
                      </a:r>
                      <a:endParaRPr lang="ko-KR" alt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/>
                        <a:t>제출 기한</a:t>
                      </a:r>
                      <a:endParaRPr lang="ko-KR" altLang="en-US" sz="2000" dirty="0"/>
                    </a:p>
                  </a:txBody>
                  <a:tcPr anchor="ctr"/>
                </a:tc>
              </a:tr>
              <a:tr h="61506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/>
                        <a:t>1/1</a:t>
                      </a:r>
                      <a:r>
                        <a:rPr lang="en-US" altLang="ko-KR" sz="2000" baseline="0" dirty="0" smtClean="0"/>
                        <a:t> </a:t>
                      </a:r>
                      <a:r>
                        <a:rPr lang="ko-KR" altLang="en-US" sz="2000" baseline="0" dirty="0" smtClean="0"/>
                        <a:t>이후</a:t>
                      </a:r>
                      <a:endParaRPr lang="ko-KR" alt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solidFill>
                            <a:srgbClr val="C00000"/>
                          </a:solidFill>
                        </a:rPr>
                        <a:t>12</a:t>
                      </a:r>
                      <a:r>
                        <a:rPr lang="ko-KR" altLang="en-US" sz="2000" dirty="0" smtClean="0">
                          <a:solidFill>
                            <a:srgbClr val="C00000"/>
                          </a:solidFill>
                        </a:rPr>
                        <a:t>월 </a:t>
                      </a:r>
                      <a:r>
                        <a:rPr lang="en-US" altLang="ko-KR" sz="2000" dirty="0" smtClean="0">
                          <a:solidFill>
                            <a:srgbClr val="C00000"/>
                          </a:solidFill>
                        </a:rPr>
                        <a:t>20</a:t>
                      </a:r>
                      <a:r>
                        <a:rPr lang="ko-KR" altLang="en-US" sz="2000" dirty="0" smtClean="0">
                          <a:solidFill>
                            <a:srgbClr val="C00000"/>
                          </a:solidFill>
                        </a:rPr>
                        <a:t>일</a:t>
                      </a:r>
                      <a:endParaRPr lang="ko-KR" alt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  <a:tr h="61506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/>
                        <a:t>2/1</a:t>
                      </a:r>
                      <a:r>
                        <a:rPr lang="en-US" altLang="ko-KR" sz="2000" baseline="0" dirty="0" smtClean="0"/>
                        <a:t> </a:t>
                      </a:r>
                      <a:r>
                        <a:rPr lang="ko-KR" altLang="en-US" sz="2000" baseline="0" dirty="0" smtClean="0"/>
                        <a:t>이후</a:t>
                      </a:r>
                      <a:endParaRPr lang="ko-KR" alt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solidFill>
                            <a:srgbClr val="C00000"/>
                          </a:solidFill>
                        </a:rPr>
                        <a:t>1</a:t>
                      </a:r>
                      <a:r>
                        <a:rPr lang="ko-KR" altLang="en-US" sz="2000" dirty="0" smtClean="0">
                          <a:solidFill>
                            <a:srgbClr val="C00000"/>
                          </a:solidFill>
                        </a:rPr>
                        <a:t>월 </a:t>
                      </a:r>
                      <a:r>
                        <a:rPr lang="en-US" altLang="ko-KR" sz="2000" dirty="0" smtClean="0">
                          <a:solidFill>
                            <a:srgbClr val="C00000"/>
                          </a:solidFill>
                        </a:rPr>
                        <a:t>20</a:t>
                      </a:r>
                      <a:r>
                        <a:rPr lang="ko-KR" altLang="en-US" sz="2000" dirty="0" smtClean="0">
                          <a:solidFill>
                            <a:srgbClr val="C00000"/>
                          </a:solidFill>
                        </a:rPr>
                        <a:t>일</a:t>
                      </a:r>
                      <a:endParaRPr lang="ko-KR" alt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  <a:tr h="61506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/>
                        <a:t>3/1 </a:t>
                      </a:r>
                      <a:r>
                        <a:rPr lang="ko-KR" altLang="en-US" sz="2000" dirty="0" smtClean="0"/>
                        <a:t>이후</a:t>
                      </a:r>
                      <a:endParaRPr lang="ko-KR" alt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solidFill>
                            <a:srgbClr val="C00000"/>
                          </a:solidFill>
                        </a:rPr>
                        <a:t>2</a:t>
                      </a:r>
                      <a:r>
                        <a:rPr lang="ko-KR" altLang="en-US" sz="2000" dirty="0" smtClean="0">
                          <a:solidFill>
                            <a:srgbClr val="C00000"/>
                          </a:solidFill>
                        </a:rPr>
                        <a:t>월 </a:t>
                      </a:r>
                      <a:r>
                        <a:rPr lang="en-US" altLang="ko-KR" sz="2000" dirty="0" smtClean="0">
                          <a:solidFill>
                            <a:srgbClr val="C00000"/>
                          </a:solidFill>
                        </a:rPr>
                        <a:t>20</a:t>
                      </a:r>
                      <a:r>
                        <a:rPr lang="ko-KR" altLang="en-US" sz="2000" dirty="0" smtClean="0">
                          <a:solidFill>
                            <a:srgbClr val="C00000"/>
                          </a:solidFill>
                        </a:rPr>
                        <a:t>일</a:t>
                      </a:r>
                      <a:endParaRPr lang="ko-KR" alt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4307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>
                <a:latin typeface="HY헤드라인M"/>
                <a:ea typeface="HY헤드라인M"/>
              </a:rPr>
              <a:t>실습기관 선정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150000"/>
              </a:lnSpc>
              <a:defRPr/>
            </a:pPr>
            <a:r>
              <a:rPr lang="ko-KR" altLang="en-US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실습기관 </a:t>
            </a:r>
            <a:r>
              <a:rPr lang="ko-KR" altLang="en-US" sz="2000" b="0" dirty="0" err="1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선정시</a:t>
            </a:r>
            <a:r>
              <a:rPr lang="ko-KR" altLang="en-US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 홈페이지를 통해 기관에 대한 기본적인 정보를 미리 확인해본다</a:t>
            </a:r>
          </a:p>
          <a:p>
            <a:pPr lvl="0">
              <a:lnSpc>
                <a:spcPct val="150000"/>
              </a:lnSpc>
              <a:defRPr/>
            </a:pPr>
            <a:r>
              <a:rPr lang="ko-KR" altLang="en-US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시설의 연혁</a:t>
            </a:r>
            <a:r>
              <a:rPr lang="en-US" altLang="ko-KR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, </a:t>
            </a:r>
            <a:r>
              <a:rPr lang="ko-KR" altLang="en-US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운영주체</a:t>
            </a:r>
            <a:r>
              <a:rPr lang="en-US" altLang="ko-KR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(</a:t>
            </a:r>
            <a:r>
              <a:rPr lang="ko-KR" altLang="en-US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개인보다는 사회복지법인</a:t>
            </a:r>
            <a:r>
              <a:rPr lang="en-US" altLang="ko-KR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), </a:t>
            </a:r>
            <a:r>
              <a:rPr lang="ko-KR" altLang="en-US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사업내용</a:t>
            </a:r>
            <a:r>
              <a:rPr lang="en-US" altLang="ko-KR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, </a:t>
            </a:r>
            <a:r>
              <a:rPr lang="ko-KR" altLang="en-US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그리고 이전 실습운영 등에 대한 정보를 파악해본다</a:t>
            </a:r>
            <a:r>
              <a:rPr lang="en-US" altLang="ko-KR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. </a:t>
            </a:r>
          </a:p>
          <a:p>
            <a:pPr lvl="0">
              <a:lnSpc>
                <a:spcPct val="150000"/>
              </a:lnSpc>
              <a:defRPr/>
            </a:pPr>
            <a:r>
              <a:rPr lang="ko-KR" altLang="en-US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실습 관련해서는 실습내용</a:t>
            </a:r>
            <a:r>
              <a:rPr lang="en-US" altLang="ko-KR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, </a:t>
            </a:r>
            <a:r>
              <a:rPr lang="ko-KR" altLang="en-US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실습비</a:t>
            </a:r>
            <a:r>
              <a:rPr lang="en-US" altLang="ko-KR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, </a:t>
            </a:r>
            <a:r>
              <a:rPr lang="ko-KR" altLang="en-US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일정 조정 가능 여부 등을 확인한다</a:t>
            </a:r>
          </a:p>
          <a:p>
            <a:pPr lvl="0">
              <a:lnSpc>
                <a:spcPct val="150000"/>
              </a:lnSpc>
              <a:defRPr/>
            </a:pPr>
            <a:r>
              <a:rPr lang="ko-KR" altLang="en-US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특히</a:t>
            </a:r>
            <a:r>
              <a:rPr lang="en-US" altLang="ko-KR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, </a:t>
            </a:r>
            <a:r>
              <a:rPr lang="ko-KR" altLang="en-US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직장으로 인해 </a:t>
            </a:r>
            <a:r>
              <a:rPr lang="ko-KR" altLang="en-US" sz="2000" b="0" u="sng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주말실습</a:t>
            </a:r>
            <a:r>
              <a:rPr lang="ko-KR" altLang="en-US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을 </a:t>
            </a:r>
            <a:r>
              <a:rPr lang="ko-KR" altLang="en-US" sz="2000" b="0" dirty="0" err="1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해야하는</a:t>
            </a:r>
            <a:r>
              <a:rPr lang="ko-KR" altLang="en-US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 경우</a:t>
            </a:r>
            <a:r>
              <a:rPr lang="en-US" altLang="ko-KR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, </a:t>
            </a:r>
            <a:r>
              <a:rPr lang="ko-KR" altLang="en-US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사회복지기관도 대부분 주 </a:t>
            </a:r>
            <a:r>
              <a:rPr lang="en-US" altLang="ko-KR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5</a:t>
            </a:r>
            <a:r>
              <a:rPr lang="ko-KR" altLang="en-US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일제이므로 실습기관을 구하기가 매우 어렵다</a:t>
            </a:r>
            <a:r>
              <a:rPr lang="en-US" altLang="ko-KR" sz="2000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. </a:t>
            </a:r>
          </a:p>
          <a:p>
            <a:pPr lvl="0">
              <a:lnSpc>
                <a:spcPct val="150000"/>
              </a:lnSpc>
              <a:defRPr/>
            </a:pPr>
            <a:r>
              <a:rPr lang="ko-KR" altLang="en-US" sz="2000" b="0" u="sng" dirty="0" smtClean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노인요양기관</a:t>
            </a:r>
            <a:r>
              <a:rPr lang="en-US" altLang="ko-KR" sz="2000" b="0" u="sng" dirty="0" smtClean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, </a:t>
            </a:r>
            <a:r>
              <a:rPr lang="ko-KR" altLang="en-US" sz="2000" b="0" u="sng" dirty="0" smtClean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지역아동센터</a:t>
            </a:r>
            <a:r>
              <a:rPr lang="en-US" altLang="ko-KR" sz="2000" b="0" u="sng" dirty="0" smtClean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, </a:t>
            </a:r>
            <a:r>
              <a:rPr lang="ko-KR" altLang="en-US" sz="2000" b="0" u="sng" dirty="0" smtClean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장애인 및 </a:t>
            </a:r>
            <a:r>
              <a:rPr lang="ko-KR" altLang="en-US" sz="2000" b="0" u="sng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아동 </a:t>
            </a:r>
            <a:r>
              <a:rPr lang="ko-KR" altLang="en-US" sz="2000" b="0" u="sng" dirty="0" smtClean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생활시설</a:t>
            </a:r>
            <a:r>
              <a:rPr lang="ko-KR" altLang="en-US" sz="2000" b="0" dirty="0" smtClean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 가능</a:t>
            </a:r>
            <a:r>
              <a:rPr lang="en-US" altLang="ko-KR" sz="2000" b="0" dirty="0" smtClean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 </a:t>
            </a:r>
            <a:endParaRPr lang="en-US" altLang="ko-KR" sz="2000" b="0" dirty="0">
              <a:solidFill>
                <a:schemeClr val="accent6">
                  <a:lumMod val="50000"/>
                </a:schemeClr>
              </a:solidFill>
              <a:latin typeface="맑은 고딕"/>
              <a:ea typeface="맑은 고딕"/>
            </a:endParaRPr>
          </a:p>
          <a:p>
            <a:pPr>
              <a:lnSpc>
                <a:spcPct val="150000"/>
              </a:lnSpc>
              <a:defRPr/>
            </a:pPr>
            <a:endParaRPr lang="ko-KR" altLang="en-US" sz="2000" b="0" dirty="0">
              <a:solidFill>
                <a:schemeClr val="accent2">
                  <a:lumMod val="50000"/>
                </a:schemeClr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>
                <a:latin typeface="HY헤드라인M"/>
                <a:ea typeface="HY헤드라인M"/>
              </a:rPr>
              <a:t>실습기관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323528" y="1412776"/>
            <a:ext cx="8658077" cy="4769280"/>
            <a:chOff x="533400" y="1501560"/>
            <a:chExt cx="8153400" cy="4769280"/>
          </a:xfrm>
        </p:grpSpPr>
        <p:sp>
          <p:nvSpPr>
            <p:cNvPr id="6" name="직사각형 5"/>
            <p:cNvSpPr/>
            <p:nvPr/>
          </p:nvSpPr>
          <p:spPr>
            <a:xfrm>
              <a:off x="533400" y="1855800"/>
              <a:ext cx="8153400" cy="1965600"/>
            </a:xfrm>
            <a:prstGeom prst="rect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accent2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rgbClr r="0" g="0" b="0"/>
            </a:fontRef>
          </p:style>
        </p:sp>
        <p:sp>
          <p:nvSpPr>
            <p:cNvPr id="7" name="TextBox 6"/>
            <p:cNvSpPr txBox="1"/>
            <p:nvPr/>
          </p:nvSpPr>
          <p:spPr>
            <a:xfrm>
              <a:off x="533400" y="1855800"/>
              <a:ext cx="8153400" cy="1965600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rgbClr r="0" g="0" b="0"/>
            </a:fontRef>
          </p:style>
          <p:txBody>
            <a:bodyPr vert="horz" wrap="square" lIns="632794" tIns="499872" rIns="632794" bIns="142240" anchor="t" anchorCtr="0">
              <a:noAutofit/>
            </a:bodyPr>
            <a:lstStyle/>
            <a:p>
              <a:pPr marL="228600" lvl="1" indent="-228600" algn="l" defTabSz="889000" latinLnBrk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sz="2000" kern="1200" dirty="0" err="1" smtClean="0">
                  <a:latin typeface="맑은 고딕"/>
                  <a:ea typeface="맑은 고딕"/>
                </a:rPr>
                <a:t>요양보호사</a:t>
              </a:r>
              <a:r>
                <a:rPr lang="ko-KR" altLang="en-US" sz="2000" kern="1200" dirty="0" smtClean="0">
                  <a:latin typeface="맑은 고딕"/>
                  <a:ea typeface="맑은 고딕"/>
                </a:rPr>
                <a:t> 실습 </a:t>
              </a:r>
              <a:r>
                <a:rPr lang="en-US" altLang="ko-KR" sz="2000" kern="1200" dirty="0" smtClean="0">
                  <a:latin typeface="맑은 고딕"/>
                  <a:ea typeface="맑은 고딕"/>
                </a:rPr>
                <a:t>/ </a:t>
              </a:r>
              <a:r>
                <a:rPr lang="ko-KR" altLang="en-US" sz="2000" kern="1200" dirty="0" err="1" smtClean="0">
                  <a:latin typeface="맑은 고딕"/>
                  <a:ea typeface="맑은 고딕"/>
                </a:rPr>
                <a:t>사회복지사</a:t>
              </a:r>
              <a:r>
                <a:rPr lang="ko-KR" altLang="en-US" sz="2000" kern="1200" dirty="0" smtClean="0">
                  <a:latin typeface="맑은 고딕"/>
                  <a:ea typeface="맑은 고딕"/>
                </a:rPr>
                <a:t> 실습</a:t>
              </a:r>
              <a:endParaRPr lang="ko-KR" altLang="en-US" sz="2000" kern="1200" dirty="0">
                <a:latin typeface="맑은 고딕"/>
                <a:ea typeface="맑은 고딕"/>
              </a:endParaRPr>
            </a:p>
            <a:p>
              <a:pPr marL="228600" lvl="1" indent="-228600" algn="l" defTabSz="889000" latinLnBrk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sz="2000" kern="1200" dirty="0">
                  <a:latin typeface="맑은 고딕"/>
                  <a:ea typeface="맑은 고딕"/>
                </a:rPr>
                <a:t>요양시설 운영 및 행정</a:t>
              </a:r>
              <a:r>
                <a:rPr lang="en-US" altLang="ko-KR" sz="2000" kern="1200" dirty="0">
                  <a:latin typeface="맑은 고딕"/>
                  <a:ea typeface="맑은 고딕"/>
                </a:rPr>
                <a:t>, </a:t>
              </a:r>
              <a:r>
                <a:rPr lang="ko-KR" altLang="en-US" sz="2000" kern="1200" dirty="0" smtClean="0">
                  <a:latin typeface="맑은 고딕"/>
                  <a:ea typeface="맑은 고딕"/>
                </a:rPr>
                <a:t>프로그램 운영</a:t>
              </a:r>
              <a:r>
                <a:rPr lang="en-US" altLang="ko-KR" sz="2000" kern="1200" dirty="0" smtClean="0">
                  <a:latin typeface="맑은 고딕"/>
                  <a:ea typeface="맑은 고딕"/>
                </a:rPr>
                <a:t>, </a:t>
              </a:r>
              <a:r>
                <a:rPr lang="ko-KR" altLang="en-US" sz="2000" kern="1200" dirty="0" smtClean="0">
                  <a:latin typeface="맑은 고딕"/>
                  <a:ea typeface="맑은 고딕"/>
                </a:rPr>
                <a:t>인력관리</a:t>
              </a:r>
              <a:r>
                <a:rPr lang="en-US" altLang="ko-KR" sz="2000" kern="1200" dirty="0">
                  <a:latin typeface="맑은 고딕"/>
                  <a:ea typeface="맑은 고딕"/>
                </a:rPr>
                <a:t>, </a:t>
              </a:r>
              <a:r>
                <a:rPr lang="ko-KR" altLang="en-US" sz="2000" kern="1200" dirty="0">
                  <a:latin typeface="맑은 고딕"/>
                  <a:ea typeface="맑은 고딕"/>
                </a:rPr>
                <a:t>가족상담 등</a:t>
              </a:r>
            </a:p>
            <a:p>
              <a:pPr marL="228600" lvl="1" indent="-228600" algn="l" defTabSz="889000" latinLnBrk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sz="2000" kern="1200" dirty="0">
                  <a:latin typeface="맑은 고딕"/>
                  <a:ea typeface="맑은 고딕"/>
                </a:rPr>
                <a:t>법인</a:t>
              </a:r>
              <a:r>
                <a:rPr lang="en-US" altLang="ko-KR" sz="2000" kern="1200" dirty="0">
                  <a:latin typeface="맑은 고딕"/>
                  <a:ea typeface="맑은 고딕"/>
                </a:rPr>
                <a:t>/</a:t>
              </a:r>
              <a:r>
                <a:rPr lang="ko-KR" altLang="en-US" sz="2000" kern="1200" dirty="0">
                  <a:latin typeface="맑은 고딕"/>
                  <a:ea typeface="맑은 고딕"/>
                </a:rPr>
                <a:t>개인시설</a:t>
              </a:r>
            </a:p>
          </p:txBody>
        </p:sp>
        <p:sp>
          <p:nvSpPr>
            <p:cNvPr id="8" name="모서리가 둥근 직사각형 7"/>
            <p:cNvSpPr/>
            <p:nvPr/>
          </p:nvSpPr>
          <p:spPr>
            <a:xfrm>
              <a:off x="941070" y="1501560"/>
              <a:ext cx="5707380" cy="708480"/>
            </a:xfrm>
            <a:prstGeom prst="roundRect">
              <a:avLst>
                <a:gd name="adj" fmla="val 16667"/>
              </a:avLst>
            </a:prstGeom>
            <a:solidFill>
              <a:schemeClr val="accent2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9" name="TextBox 8"/>
            <p:cNvSpPr txBox="1"/>
            <p:nvPr/>
          </p:nvSpPr>
          <p:spPr>
            <a:xfrm>
              <a:off x="975655" y="1536145"/>
              <a:ext cx="5638210" cy="639310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215725" tIns="0" rIns="215725" bIns="0" anchor="ctr" anchorCtr="0">
              <a:noAutofit/>
            </a:bodyPr>
            <a:lstStyle/>
            <a:p>
              <a:pPr lvl="1" defTabSz="8890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2000" b="1" kern="1200" dirty="0">
                  <a:latin typeface="맑은 고딕"/>
                  <a:ea typeface="맑은 고딕"/>
                </a:rPr>
                <a:t>요양시설</a:t>
              </a: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533400" y="4305240"/>
              <a:ext cx="8153400" cy="1965600"/>
            </a:xfrm>
            <a:prstGeom prst="rect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accent2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rgbClr r="0" g="0" b="0"/>
            </a:fontRef>
          </p:style>
        </p:sp>
        <p:sp>
          <p:nvSpPr>
            <p:cNvPr id="11" name="TextBox 10"/>
            <p:cNvSpPr txBox="1"/>
            <p:nvPr/>
          </p:nvSpPr>
          <p:spPr>
            <a:xfrm>
              <a:off x="533400" y="4305240"/>
              <a:ext cx="8153400" cy="1965600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rgbClr r="0" g="0" b="0"/>
            </a:fontRef>
          </p:style>
          <p:txBody>
            <a:bodyPr vert="horz" wrap="square" lIns="632794" tIns="499872" rIns="632794" bIns="142240" anchor="t" anchorCtr="0">
              <a:noAutofit/>
            </a:bodyPr>
            <a:lstStyle/>
            <a:p>
              <a:pPr marL="228600" lvl="1" indent="-228600" algn="l" defTabSz="889000" latinLnBrk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sz="2000" kern="1200">
                  <a:latin typeface="맑은 고딕"/>
                  <a:ea typeface="맑은 고딕"/>
                </a:rPr>
                <a:t>소규모 기관</a:t>
              </a:r>
            </a:p>
            <a:p>
              <a:pPr marL="228600" lvl="1" indent="-228600" algn="l" defTabSz="889000" latinLnBrk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sz="2000" kern="1200">
                  <a:latin typeface="맑은 고딕"/>
                  <a:ea typeface="맑은 고딕"/>
                </a:rPr>
                <a:t>활동중심 일정</a:t>
              </a:r>
            </a:p>
            <a:p>
              <a:pPr marL="228600" lvl="1" indent="-228600" algn="l" defTabSz="889000" latinLnBrk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sz="2000" kern="1200">
                  <a:latin typeface="맑은 고딕"/>
                  <a:ea typeface="맑은 고딕"/>
                </a:rPr>
                <a:t>개별</a:t>
              </a:r>
              <a:r>
                <a:rPr lang="en-US" altLang="ko-KR" sz="2000" kern="1200">
                  <a:latin typeface="맑은 고딕"/>
                  <a:ea typeface="맑은 고딕"/>
                </a:rPr>
                <a:t>/</a:t>
              </a:r>
              <a:r>
                <a:rPr lang="ko-KR" altLang="en-US" sz="2000" kern="1200">
                  <a:latin typeface="맑은 고딕"/>
                  <a:ea typeface="맑은 고딕"/>
                </a:rPr>
                <a:t>사례관리</a:t>
              </a:r>
              <a:r>
                <a:rPr lang="en-US" altLang="ko-KR" sz="2000" kern="1200">
                  <a:latin typeface="맑은 고딕"/>
                  <a:ea typeface="맑은 고딕"/>
                </a:rPr>
                <a:t>, </a:t>
              </a:r>
              <a:r>
                <a:rPr lang="ko-KR" altLang="en-US" sz="2000" kern="1200">
                  <a:latin typeface="맑은 고딕"/>
                  <a:ea typeface="맑은 고딕"/>
                </a:rPr>
                <a:t>집단활동 운영</a:t>
              </a:r>
            </a:p>
          </p:txBody>
        </p:sp>
        <p:sp>
          <p:nvSpPr>
            <p:cNvPr id="12" name="모서리가 둥근 직사각형 11"/>
            <p:cNvSpPr/>
            <p:nvPr/>
          </p:nvSpPr>
          <p:spPr>
            <a:xfrm>
              <a:off x="941070" y="3951000"/>
              <a:ext cx="5707380" cy="708480"/>
            </a:xfrm>
            <a:prstGeom prst="roundRect">
              <a:avLst>
                <a:gd name="adj" fmla="val 16667"/>
              </a:avLst>
            </a:prstGeom>
            <a:solidFill>
              <a:schemeClr val="accent2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13" name="TextBox 12"/>
            <p:cNvSpPr txBox="1"/>
            <p:nvPr/>
          </p:nvSpPr>
          <p:spPr>
            <a:xfrm>
              <a:off x="975655" y="3985585"/>
              <a:ext cx="5638210" cy="639310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215725" tIns="0" rIns="215725" bIns="0" anchor="ctr" anchorCtr="0">
              <a:noAutofit/>
            </a:bodyPr>
            <a:lstStyle/>
            <a:p>
              <a:pPr lvl="1" defTabSz="8890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2000" b="1" kern="1200" dirty="0">
                  <a:latin typeface="맑은 고딕"/>
                  <a:ea typeface="맑은 고딕"/>
                </a:rPr>
                <a:t>지역아동센터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>
                <a:latin typeface="HY헤드라인M"/>
                <a:ea typeface="HY헤드라인M"/>
              </a:rPr>
              <a:t>실습기관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594443" y="1412776"/>
            <a:ext cx="8153400" cy="4769280"/>
            <a:chOff x="533400" y="1501560"/>
            <a:chExt cx="8153400" cy="4769280"/>
          </a:xfrm>
        </p:grpSpPr>
        <p:sp>
          <p:nvSpPr>
            <p:cNvPr id="6" name="직사각형 5"/>
            <p:cNvSpPr/>
            <p:nvPr/>
          </p:nvSpPr>
          <p:spPr>
            <a:xfrm>
              <a:off x="533400" y="1855800"/>
              <a:ext cx="8153400" cy="1965600"/>
            </a:xfrm>
            <a:prstGeom prst="rect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accent2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rgbClr r="0" g="0" b="0"/>
            </a:fontRef>
          </p:style>
        </p:sp>
        <p:sp>
          <p:nvSpPr>
            <p:cNvPr id="7" name="TextBox 6"/>
            <p:cNvSpPr txBox="1"/>
            <p:nvPr/>
          </p:nvSpPr>
          <p:spPr>
            <a:xfrm>
              <a:off x="533400" y="1855800"/>
              <a:ext cx="8153400" cy="1965600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rgbClr r="0" g="0" b="0"/>
            </a:fontRef>
          </p:style>
          <p:txBody>
            <a:bodyPr vert="horz" wrap="square" lIns="632794" tIns="499872" rIns="632794" bIns="142240" anchor="t" anchorCtr="0">
              <a:noAutofit/>
            </a:bodyPr>
            <a:lstStyle/>
            <a:p>
              <a:pPr marL="228600" lvl="1" indent="-228600" algn="l" defTabSz="889000" latinLnBrk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en-US" altLang="ko-KR" sz="2000" kern="1200" dirty="0" smtClean="0">
                  <a:latin typeface="맑은 고딕"/>
                  <a:ea typeface="맑은 고딕"/>
                </a:rPr>
                <a:t>24</a:t>
              </a:r>
              <a:r>
                <a:rPr lang="ko-KR" altLang="en-US" sz="2000" kern="1200" dirty="0" smtClean="0">
                  <a:latin typeface="맑은 고딕"/>
                  <a:ea typeface="맑은 고딕"/>
                </a:rPr>
                <a:t>시간 거주시설</a:t>
              </a:r>
              <a:r>
                <a:rPr lang="en-US" altLang="ko-KR" sz="2000" kern="1200" dirty="0" smtClean="0">
                  <a:latin typeface="맑은 고딕"/>
                  <a:ea typeface="맑은 고딕"/>
                </a:rPr>
                <a:t>/ </a:t>
              </a:r>
              <a:r>
                <a:rPr lang="ko-KR" altLang="en-US" sz="2000" kern="1200" dirty="0" smtClean="0">
                  <a:latin typeface="맑은 고딕"/>
                  <a:ea typeface="맑은 고딕"/>
                </a:rPr>
                <a:t>공동생활가정</a:t>
              </a:r>
              <a:endParaRPr lang="ko-KR" altLang="en-US" sz="2000" kern="1200" dirty="0">
                <a:latin typeface="맑은 고딕"/>
                <a:ea typeface="맑은 고딕"/>
              </a:endParaRPr>
            </a:p>
            <a:p>
              <a:pPr marL="228600" lvl="1" indent="-228600" algn="l" defTabSz="889000" latinLnBrk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sz="2000" dirty="0" smtClean="0">
                  <a:latin typeface="맑은 고딕"/>
                  <a:ea typeface="맑은 고딕"/>
                </a:rPr>
                <a:t>일상생활</a:t>
              </a:r>
              <a:r>
                <a:rPr lang="ko-KR" altLang="en-US" sz="2000" kern="1200" dirty="0" smtClean="0">
                  <a:latin typeface="맑은 고딕"/>
                  <a:ea typeface="맑은 고딕"/>
                </a:rPr>
                <a:t> 중심</a:t>
              </a:r>
              <a:endParaRPr lang="en-US" altLang="ko-KR" sz="2000" kern="1200" dirty="0" smtClean="0">
                <a:latin typeface="맑은 고딕"/>
                <a:ea typeface="맑은 고딕"/>
              </a:endParaRPr>
            </a:p>
            <a:p>
              <a:pPr marL="228600" lvl="1" indent="-228600" algn="l" defTabSz="889000" latinLnBrk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sz="2000" kern="1200" dirty="0" smtClean="0">
                  <a:latin typeface="맑은 고딕"/>
                  <a:ea typeface="맑은 고딕"/>
                </a:rPr>
                <a:t>법인</a:t>
              </a:r>
              <a:r>
                <a:rPr lang="en-US" altLang="ko-KR" sz="2000" kern="1200" dirty="0">
                  <a:latin typeface="맑은 고딕"/>
                  <a:ea typeface="맑은 고딕"/>
                </a:rPr>
                <a:t>/</a:t>
              </a:r>
              <a:r>
                <a:rPr lang="ko-KR" altLang="en-US" sz="2000" kern="1200" dirty="0">
                  <a:latin typeface="맑은 고딕"/>
                  <a:ea typeface="맑은 고딕"/>
                </a:rPr>
                <a:t>개인시설</a:t>
              </a:r>
            </a:p>
          </p:txBody>
        </p:sp>
        <p:sp>
          <p:nvSpPr>
            <p:cNvPr id="8" name="모서리가 둥근 직사각형 7"/>
            <p:cNvSpPr/>
            <p:nvPr/>
          </p:nvSpPr>
          <p:spPr>
            <a:xfrm>
              <a:off x="941070" y="1501560"/>
              <a:ext cx="5707380" cy="708480"/>
            </a:xfrm>
            <a:prstGeom prst="roundRect">
              <a:avLst>
                <a:gd name="adj" fmla="val 16667"/>
              </a:avLst>
            </a:prstGeom>
            <a:solidFill>
              <a:schemeClr val="accent2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9" name="TextBox 8"/>
            <p:cNvSpPr txBox="1"/>
            <p:nvPr/>
          </p:nvSpPr>
          <p:spPr>
            <a:xfrm>
              <a:off x="975655" y="1536145"/>
              <a:ext cx="5638210" cy="639310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215725" tIns="0" rIns="215725" bIns="0" anchor="ctr" anchorCtr="0">
              <a:noAutofit/>
            </a:bodyPr>
            <a:lstStyle/>
            <a:p>
              <a:pPr lvl="1" defTabSz="8890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2000" b="1" kern="1200" dirty="0" smtClean="0">
                  <a:latin typeface="맑은 고딕"/>
                  <a:ea typeface="맑은 고딕"/>
                </a:rPr>
                <a:t>장애인</a:t>
              </a:r>
              <a:r>
                <a:rPr lang="ko-KR" altLang="en-US" sz="2000" b="1" kern="12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〮아동 생활시설</a:t>
              </a:r>
              <a:endParaRPr lang="ko-KR" altLang="en-US" sz="2000" b="1" kern="1200" dirty="0">
                <a:latin typeface="맑은 고딕"/>
                <a:ea typeface="맑은 고딕"/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533400" y="4305240"/>
              <a:ext cx="8153400" cy="1965600"/>
            </a:xfrm>
            <a:prstGeom prst="rect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accent2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rgbClr r="0" g="0" b="0"/>
            </a:fontRef>
          </p:style>
        </p:sp>
        <p:sp>
          <p:nvSpPr>
            <p:cNvPr id="11" name="TextBox 10"/>
            <p:cNvSpPr txBox="1"/>
            <p:nvPr/>
          </p:nvSpPr>
          <p:spPr>
            <a:xfrm>
              <a:off x="533400" y="4305240"/>
              <a:ext cx="8153400" cy="1965600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rgbClr r="0" g="0" b="0"/>
            </a:fontRef>
          </p:style>
          <p:txBody>
            <a:bodyPr vert="horz" wrap="square" lIns="632794" tIns="499872" rIns="632794" bIns="142240" anchor="t" anchorCtr="0">
              <a:noAutofit/>
            </a:bodyPr>
            <a:lstStyle/>
            <a:p>
              <a:pPr marL="228600" lvl="1" indent="-228600" algn="l" defTabSz="889000" latinLnBrk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sz="2000" dirty="0" smtClean="0">
                  <a:latin typeface="맑은 고딕"/>
                  <a:ea typeface="맑은 고딕"/>
                </a:rPr>
                <a:t>개인 운영 기관</a:t>
              </a:r>
              <a:endParaRPr lang="en-US" altLang="ko-KR" sz="2000" dirty="0" smtClean="0">
                <a:latin typeface="맑은 고딕"/>
                <a:ea typeface="맑은 고딕"/>
              </a:endParaRPr>
            </a:p>
            <a:p>
              <a:pPr marL="228600" lvl="1" indent="-228600" algn="l" defTabSz="889000" latinLnBrk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sz="2000" kern="1200" dirty="0" smtClean="0">
                  <a:latin typeface="맑은 고딕"/>
                  <a:ea typeface="맑은 고딕"/>
                </a:rPr>
                <a:t>직접 실습 활동 제한</a:t>
              </a:r>
              <a:r>
                <a:rPr lang="en-US" altLang="ko-KR" sz="2000" kern="1200" dirty="0" smtClean="0">
                  <a:latin typeface="맑은 고딕"/>
                  <a:ea typeface="맑은 고딕"/>
                </a:rPr>
                <a:t>/ </a:t>
              </a:r>
              <a:r>
                <a:rPr lang="ko-KR" altLang="en-US" sz="2000" kern="1200" dirty="0" smtClean="0">
                  <a:latin typeface="맑은 고딕"/>
                  <a:ea typeface="맑은 고딕"/>
                </a:rPr>
                <a:t>교육 중심</a:t>
              </a:r>
              <a:endParaRPr lang="en-US" altLang="ko-KR" sz="2000" kern="1200" dirty="0" smtClean="0">
                <a:latin typeface="맑은 고딕"/>
                <a:ea typeface="맑은 고딕"/>
              </a:endParaRPr>
            </a:p>
            <a:p>
              <a:pPr marL="228600" lvl="1" indent="-228600" algn="l" defTabSz="889000" latinLnBrk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har char="•"/>
                <a:defRPr/>
              </a:pPr>
              <a:r>
                <a:rPr lang="ko-KR" altLang="en-US" sz="2000" kern="1200" dirty="0" smtClean="0">
                  <a:latin typeface="맑은 고딕"/>
                  <a:ea typeface="맑은 고딕"/>
                </a:rPr>
                <a:t>실습비용 부담 </a:t>
              </a:r>
              <a:endParaRPr lang="ko-KR" altLang="en-US" sz="2000" kern="1200" dirty="0">
                <a:latin typeface="맑은 고딕"/>
                <a:ea typeface="맑은 고딕"/>
              </a:endParaRPr>
            </a:p>
          </p:txBody>
        </p:sp>
        <p:sp>
          <p:nvSpPr>
            <p:cNvPr id="12" name="모서리가 둥근 직사각형 11"/>
            <p:cNvSpPr/>
            <p:nvPr/>
          </p:nvSpPr>
          <p:spPr>
            <a:xfrm>
              <a:off x="941070" y="3951000"/>
              <a:ext cx="5707380" cy="708480"/>
            </a:xfrm>
            <a:prstGeom prst="roundRect">
              <a:avLst>
                <a:gd name="adj" fmla="val 16667"/>
              </a:avLst>
            </a:prstGeom>
            <a:solidFill>
              <a:schemeClr val="accent2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13" name="TextBox 12"/>
            <p:cNvSpPr txBox="1"/>
            <p:nvPr/>
          </p:nvSpPr>
          <p:spPr>
            <a:xfrm>
              <a:off x="975655" y="3985585"/>
              <a:ext cx="5638210" cy="639310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215725" tIns="0" rIns="215725" bIns="0" anchor="ctr" anchorCtr="0">
              <a:noAutofit/>
            </a:bodyPr>
            <a:lstStyle/>
            <a:p>
              <a:pPr lvl="1" defTabSz="8890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2000" b="1" dirty="0" smtClean="0">
                  <a:latin typeface="맑은 고딕"/>
                  <a:ea typeface="맑은 고딕"/>
                </a:rPr>
                <a:t>상담기관</a:t>
              </a:r>
              <a:endParaRPr lang="ko-KR" altLang="en-US" sz="2000" b="1" kern="1200" dirty="0">
                <a:latin typeface="맑은 고딕"/>
                <a:ea typeface="맑은 고딕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794199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>
                <a:latin typeface="HY헤드라인M"/>
                <a:ea typeface="HY헤드라인M"/>
              </a:rPr>
              <a:t>수강신청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2073" y="3284984"/>
            <a:ext cx="576064" cy="22227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2000" b="1" dirty="0">
                <a:latin typeface="맑은 고딕"/>
                <a:ea typeface="맑은 고딕"/>
              </a:rPr>
              <a:t>실</a:t>
            </a:r>
          </a:p>
          <a:p>
            <a:pPr algn="ctr">
              <a:defRPr/>
            </a:pPr>
            <a:endParaRPr lang="en-US" altLang="ko-KR" sz="2000" b="1" dirty="0">
              <a:latin typeface="맑은 고딕"/>
              <a:ea typeface="맑은 고딕"/>
            </a:endParaRPr>
          </a:p>
          <a:p>
            <a:pPr algn="ctr">
              <a:defRPr/>
            </a:pPr>
            <a:r>
              <a:rPr lang="ko-KR" altLang="en-US" sz="2000" b="1" dirty="0" err="1">
                <a:latin typeface="맑은 고딕"/>
                <a:ea typeface="맑은 고딕"/>
              </a:rPr>
              <a:t>습</a:t>
            </a:r>
            <a:endParaRPr lang="ko-KR" altLang="en-US" sz="2000" b="1" dirty="0">
              <a:latin typeface="맑은 고딕"/>
              <a:ea typeface="맑은 고딕"/>
            </a:endParaRPr>
          </a:p>
          <a:p>
            <a:pPr algn="ctr">
              <a:defRPr/>
            </a:pPr>
            <a:r>
              <a:rPr lang="ko-KR" altLang="en-US" sz="2000" b="1" dirty="0">
                <a:latin typeface="맑은 고딕"/>
                <a:ea typeface="맑은 고딕"/>
              </a:rPr>
              <a:t> </a:t>
            </a:r>
          </a:p>
          <a:p>
            <a:pPr algn="ctr">
              <a:defRPr/>
            </a:pPr>
            <a:r>
              <a:rPr lang="ko-KR" altLang="en-US" sz="2000" b="1" dirty="0">
                <a:latin typeface="맑은 고딕"/>
                <a:ea typeface="맑은 고딕"/>
              </a:rPr>
              <a:t>시</a:t>
            </a:r>
          </a:p>
          <a:p>
            <a:pPr algn="ctr">
              <a:defRPr/>
            </a:pPr>
            <a:endParaRPr lang="en-US" altLang="ko-KR" sz="2000" b="1" dirty="0">
              <a:latin typeface="맑은 고딕"/>
              <a:ea typeface="맑은 고딕"/>
            </a:endParaRPr>
          </a:p>
          <a:p>
            <a:pPr algn="ctr">
              <a:defRPr/>
            </a:pPr>
            <a:r>
              <a:rPr lang="ko-KR" altLang="en-US" sz="2000" b="1" dirty="0">
                <a:latin typeface="맑은 고딕"/>
                <a:ea typeface="맑은 고딕"/>
              </a:rPr>
              <a:t>작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605157" y="1916832"/>
            <a:ext cx="1230539" cy="720080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</a:ln>
          <a:effectLst/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marL="0" marR="0" indent="0" algn="ctr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en-US" altLang="ko-KR" sz="2000" b="1" i="0" u="none" strike="noStrike" cap="none" normalizeH="0" baseline="0" dirty="0" smtClean="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1</a:t>
            </a:r>
            <a:r>
              <a:rPr kumimoji="0" lang="ko-KR" altLang="en-US" sz="2000" b="1" i="0" u="none" strike="noStrike" cap="none" normalizeH="0" baseline="0" dirty="0" smtClean="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월</a:t>
            </a:r>
            <a:r>
              <a:rPr lang="en-US" altLang="ko-KR" sz="2000" b="1" dirty="0">
                <a:latin typeface="맑은 고딕"/>
                <a:ea typeface="맑은 고딕"/>
              </a:rPr>
              <a:t> </a:t>
            </a:r>
            <a:r>
              <a:rPr lang="en-US" altLang="ko-KR" sz="2000" b="1" dirty="0" smtClean="0">
                <a:latin typeface="맑은 고딕"/>
                <a:ea typeface="맑은 고딕"/>
              </a:rPr>
              <a:t>1</a:t>
            </a:r>
            <a:r>
              <a:rPr lang="ko-KR" altLang="en-US" sz="2000" b="1" dirty="0" smtClean="0">
                <a:latin typeface="맑은 고딕"/>
                <a:ea typeface="맑은 고딕"/>
              </a:rPr>
              <a:t>일</a:t>
            </a:r>
            <a:endParaRPr kumimoji="0" lang="ko-KR" altLang="en-US" sz="2000" b="1" i="0" u="none" strike="noStrike" cap="none" normalizeH="0" baseline="0" dirty="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020506" y="1916832"/>
            <a:ext cx="2414137" cy="720080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</a:ln>
          <a:effectLst/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marL="0" marR="0" indent="0" algn="ctr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ko-KR" altLang="en-US" sz="2000" b="1" i="0" u="none" strike="noStrike" cap="none" normalizeH="0" baseline="0" dirty="0" smtClean="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봄학기 수강신청</a:t>
            </a:r>
            <a:endParaRPr kumimoji="0" lang="ko-KR" altLang="en-US" sz="2000" b="1" i="0" u="none" strike="noStrike" cap="none" normalizeH="0" baseline="0" dirty="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19872" y="2780928"/>
            <a:ext cx="111133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2000" b="1" dirty="0">
                <a:latin typeface="맑은 고딕"/>
                <a:ea typeface="맑은 고딕"/>
              </a:rPr>
              <a:t>6</a:t>
            </a:r>
            <a:r>
              <a:rPr lang="en-US" altLang="ko-KR" sz="2000" b="1" dirty="0" smtClean="0">
                <a:latin typeface="맑은 고딕"/>
                <a:ea typeface="맑은 고딕"/>
              </a:rPr>
              <a:t>/20</a:t>
            </a:r>
            <a:endParaRPr lang="en-US" altLang="ko-KR" sz="2000" b="1" dirty="0"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b="1" dirty="0">
              <a:latin typeface="맑은 고딕"/>
              <a:ea typeface="맑은 고딕"/>
            </a:endParaRPr>
          </a:p>
          <a:p>
            <a:pPr algn="ctr">
              <a:defRPr/>
            </a:pPr>
            <a:r>
              <a:rPr lang="ko-KR" altLang="en-US" sz="2000" b="1" dirty="0">
                <a:latin typeface="맑은 고딕"/>
                <a:ea typeface="맑은 고딕"/>
              </a:rPr>
              <a:t>실</a:t>
            </a:r>
          </a:p>
          <a:p>
            <a:pPr algn="ctr">
              <a:defRPr/>
            </a:pPr>
            <a:endParaRPr lang="en-US" altLang="ko-KR" sz="2000" b="1" dirty="0">
              <a:latin typeface="맑은 고딕"/>
              <a:ea typeface="맑은 고딕"/>
            </a:endParaRPr>
          </a:p>
          <a:p>
            <a:pPr algn="ctr">
              <a:defRPr/>
            </a:pPr>
            <a:r>
              <a:rPr lang="ko-KR" altLang="en-US" sz="2000" b="1" dirty="0" err="1">
                <a:latin typeface="맑은 고딕"/>
                <a:ea typeface="맑은 고딕"/>
              </a:rPr>
              <a:t>습</a:t>
            </a:r>
            <a:endParaRPr lang="ko-KR" altLang="en-US" sz="2000" b="1" dirty="0"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b="1" dirty="0">
              <a:latin typeface="맑은 고딕"/>
              <a:ea typeface="맑은 고딕"/>
            </a:endParaRPr>
          </a:p>
          <a:p>
            <a:pPr algn="ctr">
              <a:defRPr/>
            </a:pPr>
            <a:r>
              <a:rPr lang="ko-KR" altLang="en-US" sz="2000" b="1" dirty="0">
                <a:latin typeface="맑은 고딕"/>
                <a:ea typeface="맑은 고딕"/>
              </a:rPr>
              <a:t>종</a:t>
            </a:r>
          </a:p>
          <a:p>
            <a:pPr algn="ctr">
              <a:defRPr/>
            </a:pPr>
            <a:endParaRPr lang="en-US" altLang="ko-KR" sz="2000" b="1" dirty="0">
              <a:latin typeface="맑은 고딕"/>
              <a:ea typeface="맑은 고딕"/>
            </a:endParaRPr>
          </a:p>
          <a:p>
            <a:pPr algn="ctr">
              <a:defRPr/>
            </a:pPr>
            <a:r>
              <a:rPr lang="ko-KR" altLang="en-US" sz="2000" b="1" dirty="0">
                <a:latin typeface="맑은 고딕"/>
                <a:ea typeface="맑은 고딕"/>
              </a:rPr>
              <a:t>결</a:t>
            </a:r>
            <a:endParaRPr lang="en-US" altLang="ko-KR" sz="2000" b="1" dirty="0">
              <a:latin typeface="맑은 고딕"/>
              <a:ea typeface="맑은 고딕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5917627" y="1916832"/>
            <a:ext cx="2516663" cy="720080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</a:ln>
          <a:effectLst/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marL="0" marR="0" indent="0" algn="ctr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lang="ko-KR" altLang="en-US" sz="2000" b="1" dirty="0" smtClean="0">
                <a:latin typeface="맑은 고딕"/>
                <a:ea typeface="맑은 고딕"/>
              </a:rPr>
              <a:t>가을학기</a:t>
            </a:r>
            <a:r>
              <a:rPr kumimoji="0" lang="ko-KR" altLang="en-US" sz="2000" b="1" i="0" u="none" strike="noStrike" cap="none" normalizeH="0" baseline="0" dirty="0" smtClean="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 </a:t>
            </a:r>
            <a:r>
              <a:rPr kumimoji="0" lang="ko-KR" altLang="en-US" sz="2000" b="1" i="0" u="none" strike="noStrike" cap="none" normalizeH="0" baseline="0" dirty="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수강신청</a:t>
            </a:r>
            <a:endParaRPr kumimoji="0" lang="ko-KR" altLang="en-US" sz="2000" b="1" i="0" u="none" strike="noStrike" cap="none" normalizeH="0" baseline="0" dirty="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80312" y="2769949"/>
            <a:ext cx="1158531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2000" b="1" dirty="0" smtClean="0">
                <a:latin typeface="맑은 고딕"/>
                <a:ea typeface="맑은 고딕"/>
              </a:rPr>
              <a:t>12/20</a:t>
            </a:r>
            <a:endParaRPr lang="en-US" altLang="ko-KR" sz="2000" b="1" dirty="0"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b="1" dirty="0">
              <a:latin typeface="맑은 고딕"/>
              <a:ea typeface="맑은 고딕"/>
            </a:endParaRPr>
          </a:p>
          <a:p>
            <a:pPr algn="ctr">
              <a:defRPr/>
            </a:pPr>
            <a:r>
              <a:rPr lang="ko-KR" altLang="en-US" sz="2000" b="1" dirty="0">
                <a:latin typeface="맑은 고딕"/>
                <a:ea typeface="맑은 고딕"/>
              </a:rPr>
              <a:t>실</a:t>
            </a:r>
          </a:p>
          <a:p>
            <a:pPr algn="ctr">
              <a:defRPr/>
            </a:pPr>
            <a:endParaRPr lang="en-US" altLang="ko-KR" sz="2000" b="1" dirty="0">
              <a:latin typeface="맑은 고딕"/>
              <a:ea typeface="맑은 고딕"/>
            </a:endParaRPr>
          </a:p>
          <a:p>
            <a:pPr algn="ctr">
              <a:defRPr/>
            </a:pPr>
            <a:r>
              <a:rPr lang="ko-KR" altLang="en-US" sz="2000" b="1" dirty="0" err="1">
                <a:latin typeface="맑은 고딕"/>
                <a:ea typeface="맑은 고딕"/>
              </a:rPr>
              <a:t>습</a:t>
            </a:r>
            <a:endParaRPr lang="ko-KR" altLang="en-US" sz="2000" b="1" dirty="0">
              <a:latin typeface="맑은 고딕"/>
              <a:ea typeface="맑은 고딕"/>
            </a:endParaRPr>
          </a:p>
          <a:p>
            <a:pPr algn="ctr">
              <a:defRPr/>
            </a:pPr>
            <a:endParaRPr lang="en-US" altLang="ko-KR" sz="2000" b="1" dirty="0">
              <a:latin typeface="맑은 고딕"/>
              <a:ea typeface="맑은 고딕"/>
            </a:endParaRPr>
          </a:p>
          <a:p>
            <a:pPr algn="ctr">
              <a:defRPr/>
            </a:pPr>
            <a:r>
              <a:rPr lang="ko-KR" altLang="en-US" sz="2000" b="1" dirty="0">
                <a:latin typeface="맑은 고딕"/>
                <a:ea typeface="맑은 고딕"/>
              </a:rPr>
              <a:t>종</a:t>
            </a:r>
          </a:p>
          <a:p>
            <a:pPr algn="ctr">
              <a:defRPr/>
            </a:pPr>
            <a:endParaRPr lang="en-US" altLang="ko-KR" sz="2000" b="1" dirty="0">
              <a:latin typeface="맑은 고딕"/>
              <a:ea typeface="맑은 고딕"/>
            </a:endParaRPr>
          </a:p>
          <a:p>
            <a:pPr algn="ctr">
              <a:defRPr/>
            </a:pPr>
            <a:r>
              <a:rPr lang="ko-KR" altLang="en-US" sz="2000" b="1" dirty="0">
                <a:latin typeface="맑은 고딕"/>
                <a:ea typeface="맑은 고딕"/>
              </a:rPr>
              <a:t>결</a:t>
            </a:r>
            <a:endParaRPr lang="en-US" altLang="ko-KR" sz="2000" b="1" dirty="0">
              <a:latin typeface="맑은 고딕"/>
              <a:ea typeface="맑은 고딕"/>
            </a:endParaRPr>
          </a:p>
        </p:txBody>
      </p:sp>
      <p:sp>
        <p:nvSpPr>
          <p:cNvPr id="11" name="오른쪽 화살표 10"/>
          <p:cNvSpPr/>
          <p:nvPr/>
        </p:nvSpPr>
        <p:spPr>
          <a:xfrm>
            <a:off x="1937381" y="4140081"/>
            <a:ext cx="1500569" cy="432048"/>
          </a:xfrm>
          <a:prstGeom prst="rightArrow">
            <a:avLst>
              <a:gd name="adj1" fmla="val 50000"/>
              <a:gd name="adj2" fmla="val 34405"/>
            </a:avLst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</a:ln>
          <a:effectLst/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marR="0" indent="0" algn="l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kumimoji="0" lang="ko-KR" altLang="en-US" sz="1800" b="0" i="0" u="none" strike="noStrike" cap="none" normalizeH="0" baseline="0">
              <a:solidFill>
                <a:schemeClr val="tx1"/>
              </a:solidFill>
              <a:effectLst/>
              <a:latin typeface="Times New Roman"/>
            </a:endParaRPr>
          </a:p>
        </p:txBody>
      </p:sp>
      <p:sp>
        <p:nvSpPr>
          <p:cNvPr id="12" name="오른쪽 화살표 11"/>
          <p:cNvSpPr/>
          <p:nvPr/>
        </p:nvSpPr>
        <p:spPr>
          <a:xfrm>
            <a:off x="5868609" y="4140081"/>
            <a:ext cx="1528289" cy="432048"/>
          </a:xfrm>
          <a:prstGeom prst="rightArrow">
            <a:avLst>
              <a:gd name="adj1" fmla="val 50000"/>
              <a:gd name="adj2" fmla="val 34405"/>
            </a:avLst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</a:ln>
          <a:effectLst/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marR="0" indent="0" algn="l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kumimoji="0" lang="ko-KR" altLang="en-US" sz="1800" b="0" i="0" u="none" strike="noStrike" cap="none" normalizeH="0" baseline="0">
              <a:solidFill>
                <a:schemeClr val="tx1"/>
              </a:solidFill>
              <a:effectLst/>
              <a:latin typeface="Times New Roman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30450" y="3284984"/>
            <a:ext cx="576064" cy="22227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2000" b="1" dirty="0">
                <a:latin typeface="맑은 고딕"/>
                <a:ea typeface="맑은 고딕"/>
              </a:rPr>
              <a:t>실</a:t>
            </a:r>
          </a:p>
          <a:p>
            <a:pPr algn="ctr">
              <a:defRPr/>
            </a:pPr>
            <a:endParaRPr lang="en-US" altLang="ko-KR" sz="2000" b="1" dirty="0">
              <a:latin typeface="맑은 고딕"/>
              <a:ea typeface="맑은 고딕"/>
            </a:endParaRPr>
          </a:p>
          <a:p>
            <a:pPr algn="ctr">
              <a:defRPr/>
            </a:pPr>
            <a:r>
              <a:rPr lang="ko-KR" altLang="en-US" sz="2000" b="1" dirty="0" err="1">
                <a:latin typeface="맑은 고딕"/>
                <a:ea typeface="맑은 고딕"/>
              </a:rPr>
              <a:t>습</a:t>
            </a:r>
            <a:endParaRPr lang="ko-KR" altLang="en-US" sz="2000" b="1" dirty="0">
              <a:latin typeface="맑은 고딕"/>
              <a:ea typeface="맑은 고딕"/>
            </a:endParaRPr>
          </a:p>
          <a:p>
            <a:pPr algn="ctr">
              <a:defRPr/>
            </a:pPr>
            <a:r>
              <a:rPr lang="ko-KR" altLang="en-US" sz="2000" b="1" dirty="0">
                <a:latin typeface="맑은 고딕"/>
                <a:ea typeface="맑은 고딕"/>
              </a:rPr>
              <a:t> </a:t>
            </a:r>
          </a:p>
          <a:p>
            <a:pPr algn="ctr">
              <a:defRPr/>
            </a:pPr>
            <a:r>
              <a:rPr lang="ko-KR" altLang="en-US" sz="2000" b="1" dirty="0">
                <a:latin typeface="맑은 고딕"/>
                <a:ea typeface="맑은 고딕"/>
              </a:rPr>
              <a:t>시</a:t>
            </a:r>
          </a:p>
          <a:p>
            <a:pPr algn="ctr">
              <a:defRPr/>
            </a:pPr>
            <a:endParaRPr lang="en-US" altLang="ko-KR" sz="2000" b="1" dirty="0">
              <a:latin typeface="맑은 고딕"/>
              <a:ea typeface="맑은 고딕"/>
            </a:endParaRPr>
          </a:p>
          <a:p>
            <a:pPr algn="ctr">
              <a:defRPr/>
            </a:pPr>
            <a:r>
              <a:rPr lang="ko-KR" altLang="en-US" sz="2000" b="1" dirty="0">
                <a:latin typeface="맑은 고딕"/>
                <a:ea typeface="맑은 고딕"/>
              </a:rPr>
              <a:t>작</a:t>
            </a: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573534" y="1916832"/>
            <a:ext cx="1230539" cy="720080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</a:ln>
          <a:effectLst/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marL="0" marR="0" indent="0" algn="ctr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en-US" altLang="ko-KR" sz="2000" b="1" i="0" u="none" strike="noStrike" cap="none" normalizeH="0" baseline="0" dirty="0" smtClean="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7</a:t>
            </a:r>
            <a:r>
              <a:rPr kumimoji="0" lang="ko-KR" altLang="en-US" sz="2000" b="1" i="0" u="none" strike="noStrike" cap="none" normalizeH="0" baseline="0" dirty="0" smtClean="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월</a:t>
            </a:r>
            <a:r>
              <a:rPr lang="en-US" altLang="ko-KR" sz="2000" b="1" dirty="0" smtClean="0">
                <a:latin typeface="맑은 고딕"/>
                <a:ea typeface="맑은 고딕"/>
              </a:rPr>
              <a:t> 1</a:t>
            </a:r>
            <a:r>
              <a:rPr lang="ko-KR" altLang="en-US" sz="2000" b="1" dirty="0" smtClean="0">
                <a:latin typeface="맑은 고딕"/>
                <a:ea typeface="맑은 고딕"/>
              </a:rPr>
              <a:t>일</a:t>
            </a:r>
            <a:endParaRPr kumimoji="0" lang="ko-KR" altLang="en-US" sz="2000" b="1" i="0" u="none" strike="noStrike" cap="none" normalizeH="0" baseline="0" dirty="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>
                <a:latin typeface="HY헤드라인M"/>
                <a:ea typeface="HY헤드라인M"/>
              </a:rPr>
              <a:t>현장실습 문의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3400" y="2132856"/>
            <a:ext cx="8153400" cy="3349352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ko-KR" altLang="en-US" b="0" dirty="0">
                <a:solidFill>
                  <a:schemeClr val="accent6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실습과 관련된 문의는 언제든지</a:t>
            </a:r>
          </a:p>
          <a:p>
            <a:pPr marL="0" indent="0" algn="ctr">
              <a:buNone/>
              <a:defRPr/>
            </a:pPr>
            <a:r>
              <a:rPr lang="ko-KR" altLang="en-US" b="0" dirty="0">
                <a:solidFill>
                  <a:schemeClr val="accent6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전화</a:t>
            </a:r>
            <a:r>
              <a:rPr lang="en-US" altLang="ko-KR" b="0" dirty="0">
                <a:solidFill>
                  <a:schemeClr val="accent6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b="0" dirty="0">
                <a:solidFill>
                  <a:schemeClr val="accent6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문자</a:t>
            </a:r>
            <a:r>
              <a:rPr lang="en-US" altLang="ko-KR" b="0" dirty="0">
                <a:solidFill>
                  <a:schemeClr val="accent6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b="0" dirty="0">
                <a:solidFill>
                  <a:schemeClr val="accent6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메일</a:t>
            </a:r>
            <a:r>
              <a:rPr lang="en-US" altLang="ko-KR" b="0" dirty="0">
                <a:solidFill>
                  <a:schemeClr val="accent6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b="0" dirty="0">
                <a:solidFill>
                  <a:schemeClr val="accent6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톡 </a:t>
            </a:r>
          </a:p>
          <a:p>
            <a:pPr marL="0" indent="0" algn="ctr">
              <a:buNone/>
              <a:defRPr/>
            </a:pPr>
            <a:r>
              <a:rPr lang="ko-KR" altLang="en-US" b="0" dirty="0">
                <a:solidFill>
                  <a:schemeClr val="accent6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가능합니다</a:t>
            </a:r>
          </a:p>
          <a:p>
            <a:pPr marL="0" indent="0" algn="ctr">
              <a:buNone/>
              <a:defRPr/>
            </a:pPr>
            <a:endParaRPr lang="en-US" altLang="ko-KR" b="0" dirty="0">
              <a:solidFill>
                <a:schemeClr val="accent6">
                  <a:lumMod val="5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 algn="ctr">
              <a:buNone/>
              <a:defRPr/>
            </a:pPr>
            <a:r>
              <a:rPr lang="en-US" altLang="ko-KR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  <a:hlinkClick r:id="rId2"/>
              </a:rPr>
              <a:t>hayosa@naver.com</a:t>
            </a:r>
            <a:endParaRPr lang="en-US" altLang="ko-KR" b="0" dirty="0">
              <a:solidFill>
                <a:schemeClr val="accent6">
                  <a:lumMod val="50000"/>
                </a:schemeClr>
              </a:solidFill>
              <a:latin typeface="맑은 고딕"/>
              <a:ea typeface="맑은 고딕"/>
            </a:endParaRPr>
          </a:p>
          <a:p>
            <a:pPr marL="0" indent="0" algn="ctr">
              <a:buNone/>
              <a:defRPr/>
            </a:pPr>
            <a:r>
              <a:rPr lang="en-US" altLang="ko-KR" b="0" dirty="0">
                <a:solidFill>
                  <a:schemeClr val="accent6">
                    <a:lumMod val="50000"/>
                  </a:schemeClr>
                </a:solidFill>
                <a:latin typeface="맑은 고딕"/>
                <a:ea typeface="맑은 고딕"/>
              </a:rPr>
              <a:t>010-2730-3196</a:t>
            </a:r>
            <a:endParaRPr lang="ko-KR" altLang="en-US" b="0" dirty="0">
              <a:solidFill>
                <a:schemeClr val="accent6">
                  <a:lumMod val="50000"/>
                </a:schemeClr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2308225" y="4014788"/>
            <a:ext cx="4530725" cy="404812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en-US" altLang="ko-KR" sz="1400">
              <a:ea typeface="굴림" charset="-127"/>
            </a:endParaRPr>
          </a:p>
        </p:txBody>
      </p:sp>
      <p:sp>
        <p:nvSpPr>
          <p:cNvPr id="56323" name="WordArt 3"/>
          <p:cNvSpPr>
            <a:spLocks noChangeArrowheads="1" noChangeShapeType="1" noTextEdit="1"/>
          </p:cNvSpPr>
          <p:nvPr/>
        </p:nvSpPr>
        <p:spPr bwMode="gray">
          <a:xfrm>
            <a:off x="1692275" y="2997200"/>
            <a:ext cx="5759450" cy="863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ko-KR" altLang="en-US" sz="3600" b="1" kern="10" dirty="0" smtClean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hlink"/>
                    </a:gs>
                  </a:gsLst>
                  <a:lin ang="0" scaled="1"/>
                </a:gra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HY엽서M" pitchFamily="18" charset="-127"/>
                <a:ea typeface="HY엽서M" pitchFamily="18" charset="-127"/>
                <a:cs typeface="Arial"/>
              </a:rPr>
              <a:t>수고하셨습니다</a:t>
            </a:r>
            <a:r>
              <a:rPr lang="en-US" altLang="ko-KR" sz="3600" b="1" kern="10" dirty="0" smtClean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hlink"/>
                    </a:gs>
                  </a:gsLst>
                  <a:lin ang="0" scaled="1"/>
                </a:gra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HY엽서M" pitchFamily="18" charset="-127"/>
                <a:ea typeface="HY엽서M" pitchFamily="18" charset="-127"/>
                <a:cs typeface="Arial"/>
              </a:rPr>
              <a:t>.</a:t>
            </a:r>
            <a:r>
              <a:rPr lang="en-US" altLang="ko-KR" sz="3600" b="1" kern="10" dirty="0" smtClean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hlink"/>
                    </a:gs>
                  </a:gsLst>
                  <a:lin ang="0" scaled="1"/>
                </a:gra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 </a:t>
            </a:r>
            <a:endParaRPr lang="ko-KR" altLang="en-US" sz="3600" b="1" kern="10" dirty="0">
              <a:ln w="19050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1"/>
                  </a:gs>
                  <a:gs pos="100000">
                    <a:schemeClr val="hlink"/>
                  </a:gs>
                </a:gsLst>
                <a:lin ang="0" scaled="1"/>
              </a:gradFill>
              <a:effectLst>
                <a:outerShdw dist="63500" dir="2212194" algn="ctr" rotWithShape="0">
                  <a:srgbClr val="868686">
                    <a:alpha val="50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하늘">
  <a:themeElements>
    <a:clrScheme name="Maple 3">
      <a:dk1>
        <a:srgbClr val="2B166E"/>
      </a:dk1>
      <a:lt1>
        <a:srgbClr val="FFFFFF"/>
      </a:lt1>
      <a:dk2>
        <a:srgbClr val="336699"/>
      </a:dk2>
      <a:lt2>
        <a:srgbClr val="DDDDDD"/>
      </a:lt2>
      <a:accent1>
        <a:srgbClr val="21B374"/>
      </a:accent1>
      <a:accent2>
        <a:srgbClr val="3399FF"/>
      </a:accent2>
      <a:accent3>
        <a:srgbClr val="FFFFFF"/>
      </a:accent3>
      <a:accent4>
        <a:srgbClr val="23115D"/>
      </a:accent4>
      <a:accent5>
        <a:srgbClr val="ABD6BC"/>
      </a:accent5>
      <a:accent6>
        <a:srgbClr val="2D8AE7"/>
      </a:accent6>
      <a:hlink>
        <a:srgbClr val="6666FF"/>
      </a:hlink>
      <a:folHlink>
        <a:srgbClr val="6C9BBE"/>
      </a:folHlink>
    </a:clrScheme>
    <a:fontScheme name="Ma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FontTx/>
          <a:buNone/>
          <a:defRPr kumimoji="0" lang="en-US" sz="1800" b="0" i="0" u="none" strike="noStrike" cap="none" normalizeH="0" baseline="0" smtClean="0">
            <a:solidFill>
              <a:schemeClr val="tx1"/>
            </a:solidFill>
            <a:effectLst/>
            <a:latin typeface="Times New Roman"/>
          </a:defRPr>
        </a:defPPr>
      </a:lstStyle>
    </a:spDef>
    <a:lnDef>
      <a:spPr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FontTx/>
          <a:buNone/>
          <a:defRPr kumimoji="0" lang="en-US" sz="1800" b="0" i="0" u="none" strike="noStrike" cap="none" normalizeH="0" baseline="0" smtClean="0">
            <a:solidFill>
              <a:schemeClr val="tx1"/>
            </a:solidFill>
            <a:effectLst/>
            <a:latin typeface="Times New Roman"/>
          </a:defRPr>
        </a:defPPr>
      </a:lstStyle>
    </a:lnDef>
    <a:txDef>
      <a:spPr/>
      <a:bodyPr/>
      <a:lstStyle/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1128</Words>
  <Application>Microsoft Office PowerPoint</Application>
  <PresentationFormat>화면 슬라이드 쇼(4:3)</PresentationFormat>
  <Paragraphs>295</Paragraphs>
  <Slides>24</Slides>
  <Notes>3</Notes>
  <HiddenSlides>0</HiddenSlides>
  <MMClips>0</MMClips>
  <ScaleCrop>false</ScaleCrop>
  <HeadingPairs>
    <vt:vector size="8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24</vt:i4>
      </vt:variant>
    </vt:vector>
  </HeadingPairs>
  <TitlesOfParts>
    <vt:vector size="35" baseType="lpstr">
      <vt:lpstr>HY견고딕</vt:lpstr>
      <vt:lpstr>HY엽서M</vt:lpstr>
      <vt:lpstr>HY헤드라인M</vt:lpstr>
      <vt:lpstr>굴림</vt:lpstr>
      <vt:lpstr>맑은 고딕</vt:lpstr>
      <vt:lpstr>Arial</vt:lpstr>
      <vt:lpstr>Times New Roman</vt:lpstr>
      <vt:lpstr>Verdana</vt:lpstr>
      <vt:lpstr>Wingdings</vt:lpstr>
      <vt:lpstr>하늘</vt:lpstr>
      <vt:lpstr>Image</vt:lpstr>
      <vt:lpstr>사회복지 현장실습</vt:lpstr>
      <vt:lpstr>이것만은 ! </vt:lpstr>
      <vt:lpstr>현장실습 자료집</vt:lpstr>
      <vt:lpstr>실습 개요</vt:lpstr>
      <vt:lpstr>실습 내용(p.2)</vt:lpstr>
      <vt:lpstr>실습생의 자세(p.3)</vt:lpstr>
      <vt:lpstr>현장실습 법적 기준(p.4-5)</vt:lpstr>
      <vt:lpstr>PowerPoint 프레젠테이션</vt:lpstr>
      <vt:lpstr>실습기관 목록(p.64)</vt:lpstr>
      <vt:lpstr>현장실습 법적 기준(p.4-5)</vt:lpstr>
      <vt:lpstr>현장실습 법적 기준(p.4-5)</vt:lpstr>
      <vt:lpstr>현장실습 내용(p.6)</vt:lpstr>
      <vt:lpstr>현장실습 과정(p.7)</vt:lpstr>
      <vt:lpstr>현장실습 과정(p.8-15)</vt:lpstr>
      <vt:lpstr>현장실습 과정(p.8-15)</vt:lpstr>
      <vt:lpstr>현장실습 제출서류(p.16-62)</vt:lpstr>
      <vt:lpstr>실습 시작 과정</vt:lpstr>
      <vt:lpstr>실습 신청 서류 제출 기한</vt:lpstr>
      <vt:lpstr>실습기관 선정</vt:lpstr>
      <vt:lpstr>실습기관</vt:lpstr>
      <vt:lpstr>실습기관</vt:lpstr>
      <vt:lpstr>수강신청</vt:lpstr>
      <vt:lpstr>현장실습 문의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사회복지 현장실습</dc:title>
  <dc:creator>ha</dc:creator>
  <cp:lastModifiedBy>kyunghee ha</cp:lastModifiedBy>
  <cp:revision>55</cp:revision>
  <dcterms:created xsi:type="dcterms:W3CDTF">2011-01-10T07:19:37Z</dcterms:created>
  <dcterms:modified xsi:type="dcterms:W3CDTF">2026-05-15T23:29:26Z</dcterms:modified>
  <cp:version>1000.0000.01</cp:version>
</cp:coreProperties>
</file>